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7" r:id="rId1"/>
  </p:sldMasterIdLst>
  <p:sldIdLst>
    <p:sldId id="256" r:id="rId2"/>
    <p:sldId id="258" r:id="rId3"/>
    <p:sldId id="263" r:id="rId4"/>
    <p:sldId id="259" r:id="rId5"/>
    <p:sldId id="260" r:id="rId6"/>
    <p:sldId id="261" r:id="rId7"/>
    <p:sldId id="262" r:id="rId8"/>
    <p:sldId id="265" r:id="rId9"/>
    <p:sldId id="266" r:id="rId10"/>
    <p:sldId id="267" r:id="rId11"/>
    <p:sldId id="264" r:id="rId12"/>
  </p:sldIdLst>
  <p:sldSz cx="9144000" cy="6858000" type="screen4x3"/>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255"/>
    <p:restoredTop sz="93839"/>
  </p:normalViewPr>
  <p:slideViewPr>
    <p:cSldViewPr>
      <p:cViewPr>
        <p:scale>
          <a:sx n="95" d="100"/>
          <a:sy n="95" d="100"/>
        </p:scale>
        <p:origin x="1088" y="-2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55ECB4-9263-474F-806E-DDC3B69D0647}" type="doc">
      <dgm:prSet loTypeId="urn:microsoft.com/office/officeart/2005/8/layout/hierarchy2" loCatId="hierarchy" qsTypeId="urn:microsoft.com/office/officeart/2005/8/quickstyle/simple1" qsCatId="simple" csTypeId="urn:microsoft.com/office/officeart/2005/8/colors/colorful2" csCatId="colorful" phldr="1"/>
      <dgm:spPr/>
      <dgm:t>
        <a:bodyPr/>
        <a:lstStyle/>
        <a:p>
          <a:endParaRPr lang="es-CL"/>
        </a:p>
      </dgm:t>
    </dgm:pt>
    <dgm:pt modelId="{5998CBB4-0A32-446C-B5E4-89D78599D6C8}">
      <dgm:prSet phldrT="[Texto]"/>
      <dgm:spPr/>
      <dgm:t>
        <a:bodyPr/>
        <a:lstStyle/>
        <a:p>
          <a:r>
            <a:rPr lang="es-CL" dirty="0" smtClean="0"/>
            <a:t>CICLO DE BRAYTON</a:t>
          </a:r>
          <a:endParaRPr lang="es-CL" dirty="0"/>
        </a:p>
      </dgm:t>
    </dgm:pt>
    <dgm:pt modelId="{70279E05-A184-4D83-B59C-8055EA2324A3}" type="parTrans" cxnId="{57D1F418-24A6-4B13-B8F6-39E0125F0F46}">
      <dgm:prSet/>
      <dgm:spPr/>
      <dgm:t>
        <a:bodyPr/>
        <a:lstStyle/>
        <a:p>
          <a:endParaRPr lang="es-CL"/>
        </a:p>
      </dgm:t>
    </dgm:pt>
    <dgm:pt modelId="{B2A79A63-F72E-463B-9CEF-DB3BCA98F8CA}" type="sibTrans" cxnId="{57D1F418-24A6-4B13-B8F6-39E0125F0F46}">
      <dgm:prSet/>
      <dgm:spPr/>
      <dgm:t>
        <a:bodyPr/>
        <a:lstStyle/>
        <a:p>
          <a:endParaRPr lang="es-CL"/>
        </a:p>
      </dgm:t>
    </dgm:pt>
    <dgm:pt modelId="{027467A5-C5BE-48FF-8845-AEB3670D0D69}">
      <dgm:prSet phldrT="[Texto]"/>
      <dgm:spPr/>
      <dgm:t>
        <a:bodyPr/>
        <a:lstStyle/>
        <a:p>
          <a:r>
            <a:rPr lang="es-CL" dirty="0" smtClean="0"/>
            <a:t>CICLO ABIERTO</a:t>
          </a:r>
          <a:endParaRPr lang="es-CL" dirty="0"/>
        </a:p>
      </dgm:t>
    </dgm:pt>
    <dgm:pt modelId="{C9DF660B-E6D4-4BB0-83C6-7389EAAECCE7}" type="parTrans" cxnId="{FF719984-3BD6-4354-A9B0-1435CBA1DD18}">
      <dgm:prSet/>
      <dgm:spPr/>
      <dgm:t>
        <a:bodyPr/>
        <a:lstStyle/>
        <a:p>
          <a:endParaRPr lang="es-CL"/>
        </a:p>
      </dgm:t>
    </dgm:pt>
    <dgm:pt modelId="{684E95E9-2536-4F48-8F3C-E173113BB391}" type="sibTrans" cxnId="{FF719984-3BD6-4354-A9B0-1435CBA1DD18}">
      <dgm:prSet/>
      <dgm:spPr/>
      <dgm:t>
        <a:bodyPr/>
        <a:lstStyle/>
        <a:p>
          <a:endParaRPr lang="es-CL"/>
        </a:p>
      </dgm:t>
    </dgm:pt>
    <dgm:pt modelId="{AB4EB379-1BAF-4D27-9B45-2932D40A5D23}">
      <dgm:prSet phldrT="[Texto]"/>
      <dgm:spPr/>
      <dgm:t>
        <a:bodyPr/>
        <a:lstStyle/>
        <a:p>
          <a:r>
            <a:rPr lang="es-CL" dirty="0" smtClean="0"/>
            <a:t>CICLO CERRADO</a:t>
          </a:r>
          <a:endParaRPr lang="es-CL" dirty="0"/>
        </a:p>
      </dgm:t>
    </dgm:pt>
    <dgm:pt modelId="{DB506F56-A9B9-4662-96C5-DB8C52BA7BAC}" type="parTrans" cxnId="{C46AC73F-AB0B-4658-B451-A509A1252514}">
      <dgm:prSet/>
      <dgm:spPr/>
      <dgm:t>
        <a:bodyPr/>
        <a:lstStyle/>
        <a:p>
          <a:endParaRPr lang="es-CL"/>
        </a:p>
      </dgm:t>
    </dgm:pt>
    <dgm:pt modelId="{B8E91F24-FFD8-4428-9BF2-EF8B0C2F4635}" type="sibTrans" cxnId="{C46AC73F-AB0B-4658-B451-A509A1252514}">
      <dgm:prSet/>
      <dgm:spPr/>
      <dgm:t>
        <a:bodyPr/>
        <a:lstStyle/>
        <a:p>
          <a:endParaRPr lang="es-CL"/>
        </a:p>
      </dgm:t>
    </dgm:pt>
    <dgm:pt modelId="{3BCAFA16-74B4-4A53-93D7-05F6B3FFE5D3}" type="pres">
      <dgm:prSet presAssocID="{9C55ECB4-9263-474F-806E-DDC3B69D0647}" presName="diagram" presStyleCnt="0">
        <dgm:presLayoutVars>
          <dgm:chPref val="1"/>
          <dgm:dir/>
          <dgm:animOne val="branch"/>
          <dgm:animLvl val="lvl"/>
          <dgm:resizeHandles val="exact"/>
        </dgm:presLayoutVars>
      </dgm:prSet>
      <dgm:spPr/>
      <dgm:t>
        <a:bodyPr/>
        <a:lstStyle/>
        <a:p>
          <a:endParaRPr lang="es-CL"/>
        </a:p>
      </dgm:t>
    </dgm:pt>
    <dgm:pt modelId="{404903D6-D5F3-4677-8F80-F421924EECF2}" type="pres">
      <dgm:prSet presAssocID="{5998CBB4-0A32-446C-B5E4-89D78599D6C8}" presName="root1" presStyleCnt="0"/>
      <dgm:spPr/>
    </dgm:pt>
    <dgm:pt modelId="{A8F85C8A-A751-4411-97F2-B5F244888600}" type="pres">
      <dgm:prSet presAssocID="{5998CBB4-0A32-446C-B5E4-89D78599D6C8}" presName="LevelOneTextNode" presStyleLbl="node0" presStyleIdx="0" presStyleCnt="1">
        <dgm:presLayoutVars>
          <dgm:chPref val="3"/>
        </dgm:presLayoutVars>
      </dgm:prSet>
      <dgm:spPr/>
      <dgm:t>
        <a:bodyPr/>
        <a:lstStyle/>
        <a:p>
          <a:endParaRPr lang="es-CL"/>
        </a:p>
      </dgm:t>
    </dgm:pt>
    <dgm:pt modelId="{3AA09312-0B55-4D05-A6CE-A7DE2CB874C2}" type="pres">
      <dgm:prSet presAssocID="{5998CBB4-0A32-446C-B5E4-89D78599D6C8}" presName="level2hierChild" presStyleCnt="0"/>
      <dgm:spPr/>
    </dgm:pt>
    <dgm:pt modelId="{171F5AAC-30DB-47B6-A6C5-8F31199E50BE}" type="pres">
      <dgm:prSet presAssocID="{C9DF660B-E6D4-4BB0-83C6-7389EAAECCE7}" presName="conn2-1" presStyleLbl="parChTrans1D2" presStyleIdx="0" presStyleCnt="2"/>
      <dgm:spPr/>
      <dgm:t>
        <a:bodyPr/>
        <a:lstStyle/>
        <a:p>
          <a:endParaRPr lang="es-CL"/>
        </a:p>
      </dgm:t>
    </dgm:pt>
    <dgm:pt modelId="{52F19378-CF85-4EAB-9F50-0E0A932C7BFF}" type="pres">
      <dgm:prSet presAssocID="{C9DF660B-E6D4-4BB0-83C6-7389EAAECCE7}" presName="connTx" presStyleLbl="parChTrans1D2" presStyleIdx="0" presStyleCnt="2"/>
      <dgm:spPr/>
      <dgm:t>
        <a:bodyPr/>
        <a:lstStyle/>
        <a:p>
          <a:endParaRPr lang="es-CL"/>
        </a:p>
      </dgm:t>
    </dgm:pt>
    <dgm:pt modelId="{DFE529FF-16D6-4E58-AB17-ABF7A943FEE0}" type="pres">
      <dgm:prSet presAssocID="{027467A5-C5BE-48FF-8845-AEB3670D0D69}" presName="root2" presStyleCnt="0"/>
      <dgm:spPr/>
    </dgm:pt>
    <dgm:pt modelId="{6624D49F-9482-414E-8386-A1E561212F74}" type="pres">
      <dgm:prSet presAssocID="{027467A5-C5BE-48FF-8845-AEB3670D0D69}" presName="LevelTwoTextNode" presStyleLbl="node2" presStyleIdx="0" presStyleCnt="2">
        <dgm:presLayoutVars>
          <dgm:chPref val="3"/>
        </dgm:presLayoutVars>
      </dgm:prSet>
      <dgm:spPr/>
      <dgm:t>
        <a:bodyPr/>
        <a:lstStyle/>
        <a:p>
          <a:endParaRPr lang="es-CL"/>
        </a:p>
      </dgm:t>
    </dgm:pt>
    <dgm:pt modelId="{657D2012-5FB7-4A49-AC84-2E141BD35B9E}" type="pres">
      <dgm:prSet presAssocID="{027467A5-C5BE-48FF-8845-AEB3670D0D69}" presName="level3hierChild" presStyleCnt="0"/>
      <dgm:spPr/>
    </dgm:pt>
    <dgm:pt modelId="{9DFA033A-B173-407D-BCDC-CC7140A86BA6}" type="pres">
      <dgm:prSet presAssocID="{DB506F56-A9B9-4662-96C5-DB8C52BA7BAC}" presName="conn2-1" presStyleLbl="parChTrans1D2" presStyleIdx="1" presStyleCnt="2"/>
      <dgm:spPr/>
      <dgm:t>
        <a:bodyPr/>
        <a:lstStyle/>
        <a:p>
          <a:endParaRPr lang="es-CL"/>
        </a:p>
      </dgm:t>
    </dgm:pt>
    <dgm:pt modelId="{6D57F0CD-81E7-429A-8825-AE7221410E51}" type="pres">
      <dgm:prSet presAssocID="{DB506F56-A9B9-4662-96C5-DB8C52BA7BAC}" presName="connTx" presStyleLbl="parChTrans1D2" presStyleIdx="1" presStyleCnt="2"/>
      <dgm:spPr/>
      <dgm:t>
        <a:bodyPr/>
        <a:lstStyle/>
        <a:p>
          <a:endParaRPr lang="es-CL"/>
        </a:p>
      </dgm:t>
    </dgm:pt>
    <dgm:pt modelId="{8D796A1A-3AF1-4CFF-B7E7-9425698E656A}" type="pres">
      <dgm:prSet presAssocID="{AB4EB379-1BAF-4D27-9B45-2932D40A5D23}" presName="root2" presStyleCnt="0"/>
      <dgm:spPr/>
    </dgm:pt>
    <dgm:pt modelId="{070AC6C7-148A-4BED-ACE0-0754B050FE8E}" type="pres">
      <dgm:prSet presAssocID="{AB4EB379-1BAF-4D27-9B45-2932D40A5D23}" presName="LevelTwoTextNode" presStyleLbl="node2" presStyleIdx="1" presStyleCnt="2">
        <dgm:presLayoutVars>
          <dgm:chPref val="3"/>
        </dgm:presLayoutVars>
      </dgm:prSet>
      <dgm:spPr/>
      <dgm:t>
        <a:bodyPr/>
        <a:lstStyle/>
        <a:p>
          <a:endParaRPr lang="es-CL"/>
        </a:p>
      </dgm:t>
    </dgm:pt>
    <dgm:pt modelId="{D8C5A05A-032E-481F-8E98-8A561D57FBB3}" type="pres">
      <dgm:prSet presAssocID="{AB4EB379-1BAF-4D27-9B45-2932D40A5D23}" presName="level3hierChild" presStyleCnt="0"/>
      <dgm:spPr/>
    </dgm:pt>
  </dgm:ptLst>
  <dgm:cxnLst>
    <dgm:cxn modelId="{FF719984-3BD6-4354-A9B0-1435CBA1DD18}" srcId="{5998CBB4-0A32-446C-B5E4-89D78599D6C8}" destId="{027467A5-C5BE-48FF-8845-AEB3670D0D69}" srcOrd="0" destOrd="0" parTransId="{C9DF660B-E6D4-4BB0-83C6-7389EAAECCE7}" sibTransId="{684E95E9-2536-4F48-8F3C-E173113BB391}"/>
    <dgm:cxn modelId="{4E4FE44F-A168-44BC-94FA-C14E101702FA}" type="presOf" srcId="{027467A5-C5BE-48FF-8845-AEB3670D0D69}" destId="{6624D49F-9482-414E-8386-A1E561212F74}" srcOrd="0" destOrd="0" presId="urn:microsoft.com/office/officeart/2005/8/layout/hierarchy2"/>
    <dgm:cxn modelId="{73CAA418-3BC5-4AA2-BDBC-A7BDA7B5800D}" type="presOf" srcId="{DB506F56-A9B9-4662-96C5-DB8C52BA7BAC}" destId="{6D57F0CD-81E7-429A-8825-AE7221410E51}" srcOrd="1" destOrd="0" presId="urn:microsoft.com/office/officeart/2005/8/layout/hierarchy2"/>
    <dgm:cxn modelId="{DE2DDEFB-ED4D-44AC-AB6F-237EDD720A26}" type="presOf" srcId="{DB506F56-A9B9-4662-96C5-DB8C52BA7BAC}" destId="{9DFA033A-B173-407D-BCDC-CC7140A86BA6}" srcOrd="0" destOrd="0" presId="urn:microsoft.com/office/officeart/2005/8/layout/hierarchy2"/>
    <dgm:cxn modelId="{28747110-5B14-44FE-9681-42F704705ED8}" type="presOf" srcId="{C9DF660B-E6D4-4BB0-83C6-7389EAAECCE7}" destId="{171F5AAC-30DB-47B6-A6C5-8F31199E50BE}" srcOrd="0" destOrd="0" presId="urn:microsoft.com/office/officeart/2005/8/layout/hierarchy2"/>
    <dgm:cxn modelId="{57D1F418-24A6-4B13-B8F6-39E0125F0F46}" srcId="{9C55ECB4-9263-474F-806E-DDC3B69D0647}" destId="{5998CBB4-0A32-446C-B5E4-89D78599D6C8}" srcOrd="0" destOrd="0" parTransId="{70279E05-A184-4D83-B59C-8055EA2324A3}" sibTransId="{B2A79A63-F72E-463B-9CEF-DB3BCA98F8CA}"/>
    <dgm:cxn modelId="{C46AC73F-AB0B-4658-B451-A509A1252514}" srcId="{5998CBB4-0A32-446C-B5E4-89D78599D6C8}" destId="{AB4EB379-1BAF-4D27-9B45-2932D40A5D23}" srcOrd="1" destOrd="0" parTransId="{DB506F56-A9B9-4662-96C5-DB8C52BA7BAC}" sibTransId="{B8E91F24-FFD8-4428-9BF2-EF8B0C2F4635}"/>
    <dgm:cxn modelId="{1DA2A46F-1528-46CF-928B-BB9CC526D675}" type="presOf" srcId="{5998CBB4-0A32-446C-B5E4-89D78599D6C8}" destId="{A8F85C8A-A751-4411-97F2-B5F244888600}" srcOrd="0" destOrd="0" presId="urn:microsoft.com/office/officeart/2005/8/layout/hierarchy2"/>
    <dgm:cxn modelId="{41B39A60-399F-4589-874A-C37157EF5523}" type="presOf" srcId="{9C55ECB4-9263-474F-806E-DDC3B69D0647}" destId="{3BCAFA16-74B4-4A53-93D7-05F6B3FFE5D3}" srcOrd="0" destOrd="0" presId="urn:microsoft.com/office/officeart/2005/8/layout/hierarchy2"/>
    <dgm:cxn modelId="{7C04319F-9730-49BE-B7C6-3184F05D8510}" type="presOf" srcId="{AB4EB379-1BAF-4D27-9B45-2932D40A5D23}" destId="{070AC6C7-148A-4BED-ACE0-0754B050FE8E}" srcOrd="0" destOrd="0" presId="urn:microsoft.com/office/officeart/2005/8/layout/hierarchy2"/>
    <dgm:cxn modelId="{3CEF8880-D485-466B-98DE-EF6F4DCA7005}" type="presOf" srcId="{C9DF660B-E6D4-4BB0-83C6-7389EAAECCE7}" destId="{52F19378-CF85-4EAB-9F50-0E0A932C7BFF}" srcOrd="1" destOrd="0" presId="urn:microsoft.com/office/officeart/2005/8/layout/hierarchy2"/>
    <dgm:cxn modelId="{EC164BDF-A31A-4514-AF36-BA441229480A}" type="presParOf" srcId="{3BCAFA16-74B4-4A53-93D7-05F6B3FFE5D3}" destId="{404903D6-D5F3-4677-8F80-F421924EECF2}" srcOrd="0" destOrd="0" presId="urn:microsoft.com/office/officeart/2005/8/layout/hierarchy2"/>
    <dgm:cxn modelId="{4571C7B9-1DC2-4BED-A6E2-DE2B641DA9BB}" type="presParOf" srcId="{404903D6-D5F3-4677-8F80-F421924EECF2}" destId="{A8F85C8A-A751-4411-97F2-B5F244888600}" srcOrd="0" destOrd="0" presId="urn:microsoft.com/office/officeart/2005/8/layout/hierarchy2"/>
    <dgm:cxn modelId="{4A37A665-1024-4298-AC55-EFD43F0D52E5}" type="presParOf" srcId="{404903D6-D5F3-4677-8F80-F421924EECF2}" destId="{3AA09312-0B55-4D05-A6CE-A7DE2CB874C2}" srcOrd="1" destOrd="0" presId="urn:microsoft.com/office/officeart/2005/8/layout/hierarchy2"/>
    <dgm:cxn modelId="{B3D494A4-DED9-4288-ABD5-59A1458F487B}" type="presParOf" srcId="{3AA09312-0B55-4D05-A6CE-A7DE2CB874C2}" destId="{171F5AAC-30DB-47B6-A6C5-8F31199E50BE}" srcOrd="0" destOrd="0" presId="urn:microsoft.com/office/officeart/2005/8/layout/hierarchy2"/>
    <dgm:cxn modelId="{32D184A0-9CD4-4B5E-BE24-129AD31C92E3}" type="presParOf" srcId="{171F5AAC-30DB-47B6-A6C5-8F31199E50BE}" destId="{52F19378-CF85-4EAB-9F50-0E0A932C7BFF}" srcOrd="0" destOrd="0" presId="urn:microsoft.com/office/officeart/2005/8/layout/hierarchy2"/>
    <dgm:cxn modelId="{99621371-F372-4213-8BEF-A5C580B0E9FD}" type="presParOf" srcId="{3AA09312-0B55-4D05-A6CE-A7DE2CB874C2}" destId="{DFE529FF-16D6-4E58-AB17-ABF7A943FEE0}" srcOrd="1" destOrd="0" presId="urn:microsoft.com/office/officeart/2005/8/layout/hierarchy2"/>
    <dgm:cxn modelId="{724F0B4A-3D5E-45B7-B2AD-0E0B41C0F9F8}" type="presParOf" srcId="{DFE529FF-16D6-4E58-AB17-ABF7A943FEE0}" destId="{6624D49F-9482-414E-8386-A1E561212F74}" srcOrd="0" destOrd="0" presId="urn:microsoft.com/office/officeart/2005/8/layout/hierarchy2"/>
    <dgm:cxn modelId="{14583314-1723-405D-84BB-DA1EB64C1DB3}" type="presParOf" srcId="{DFE529FF-16D6-4E58-AB17-ABF7A943FEE0}" destId="{657D2012-5FB7-4A49-AC84-2E141BD35B9E}" srcOrd="1" destOrd="0" presId="urn:microsoft.com/office/officeart/2005/8/layout/hierarchy2"/>
    <dgm:cxn modelId="{F63158A5-730A-4ED6-89EB-0F815A9033D1}" type="presParOf" srcId="{3AA09312-0B55-4D05-A6CE-A7DE2CB874C2}" destId="{9DFA033A-B173-407D-BCDC-CC7140A86BA6}" srcOrd="2" destOrd="0" presId="urn:microsoft.com/office/officeart/2005/8/layout/hierarchy2"/>
    <dgm:cxn modelId="{D1400CD4-77B1-4EA6-A8E8-C39E0C31ECDC}" type="presParOf" srcId="{9DFA033A-B173-407D-BCDC-CC7140A86BA6}" destId="{6D57F0CD-81E7-429A-8825-AE7221410E51}" srcOrd="0" destOrd="0" presId="urn:microsoft.com/office/officeart/2005/8/layout/hierarchy2"/>
    <dgm:cxn modelId="{4354BDF9-B46D-491A-BE75-F1F549A5CB59}" type="presParOf" srcId="{3AA09312-0B55-4D05-A6CE-A7DE2CB874C2}" destId="{8D796A1A-3AF1-4CFF-B7E7-9425698E656A}" srcOrd="3" destOrd="0" presId="urn:microsoft.com/office/officeart/2005/8/layout/hierarchy2"/>
    <dgm:cxn modelId="{9A0A16A1-E545-4BBF-9CA9-A6144BC0AF70}" type="presParOf" srcId="{8D796A1A-3AF1-4CFF-B7E7-9425698E656A}" destId="{070AC6C7-148A-4BED-ACE0-0754B050FE8E}" srcOrd="0" destOrd="0" presId="urn:microsoft.com/office/officeart/2005/8/layout/hierarchy2"/>
    <dgm:cxn modelId="{BE07B284-3872-439A-9912-86BD7AAB8205}" type="presParOf" srcId="{8D796A1A-3AF1-4CFF-B7E7-9425698E656A}" destId="{D8C5A05A-032E-481F-8E98-8A561D57FBB3}"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C55ECB4-9263-474F-806E-DDC3B69D0647}" type="doc">
      <dgm:prSet loTypeId="urn:microsoft.com/office/officeart/2005/8/layout/hierarchy2" loCatId="hierarchy" qsTypeId="urn:microsoft.com/office/officeart/2005/8/quickstyle/simple1" qsCatId="simple" csTypeId="urn:microsoft.com/office/officeart/2005/8/colors/colorful2" csCatId="colorful" phldr="1"/>
      <dgm:spPr/>
      <dgm:t>
        <a:bodyPr/>
        <a:lstStyle/>
        <a:p>
          <a:endParaRPr lang="es-CL"/>
        </a:p>
      </dgm:t>
    </dgm:pt>
    <dgm:pt modelId="{5998CBB4-0A32-446C-B5E4-89D78599D6C8}">
      <dgm:prSet phldrT="[Texto]"/>
      <dgm:spPr/>
      <dgm:t>
        <a:bodyPr/>
        <a:lstStyle/>
        <a:p>
          <a:r>
            <a:rPr lang="es-CL" dirty="0" smtClean="0"/>
            <a:t>CICLO DE BRAYTON</a:t>
          </a:r>
          <a:endParaRPr lang="es-CL" dirty="0"/>
        </a:p>
      </dgm:t>
    </dgm:pt>
    <dgm:pt modelId="{70279E05-A184-4D83-B59C-8055EA2324A3}" type="parTrans" cxnId="{57D1F418-24A6-4B13-B8F6-39E0125F0F46}">
      <dgm:prSet/>
      <dgm:spPr/>
      <dgm:t>
        <a:bodyPr/>
        <a:lstStyle/>
        <a:p>
          <a:endParaRPr lang="es-CL"/>
        </a:p>
      </dgm:t>
    </dgm:pt>
    <dgm:pt modelId="{B2A79A63-F72E-463B-9CEF-DB3BCA98F8CA}" type="sibTrans" cxnId="{57D1F418-24A6-4B13-B8F6-39E0125F0F46}">
      <dgm:prSet/>
      <dgm:spPr/>
      <dgm:t>
        <a:bodyPr/>
        <a:lstStyle/>
        <a:p>
          <a:endParaRPr lang="es-CL"/>
        </a:p>
      </dgm:t>
    </dgm:pt>
    <dgm:pt modelId="{027467A5-C5BE-48FF-8845-AEB3670D0D69}">
      <dgm:prSet phldrT="[Texto]"/>
      <dgm:spPr/>
      <dgm:t>
        <a:bodyPr/>
        <a:lstStyle/>
        <a:p>
          <a:r>
            <a:rPr lang="es-CL" dirty="0" smtClean="0"/>
            <a:t>CICLO ABIERTO</a:t>
          </a:r>
          <a:endParaRPr lang="es-CL" dirty="0"/>
        </a:p>
      </dgm:t>
    </dgm:pt>
    <dgm:pt modelId="{C9DF660B-E6D4-4BB0-83C6-7389EAAECCE7}" type="parTrans" cxnId="{FF719984-3BD6-4354-A9B0-1435CBA1DD18}">
      <dgm:prSet/>
      <dgm:spPr/>
      <dgm:t>
        <a:bodyPr/>
        <a:lstStyle/>
        <a:p>
          <a:endParaRPr lang="es-CL"/>
        </a:p>
      </dgm:t>
    </dgm:pt>
    <dgm:pt modelId="{684E95E9-2536-4F48-8F3C-E173113BB391}" type="sibTrans" cxnId="{FF719984-3BD6-4354-A9B0-1435CBA1DD18}">
      <dgm:prSet/>
      <dgm:spPr/>
      <dgm:t>
        <a:bodyPr/>
        <a:lstStyle/>
        <a:p>
          <a:endParaRPr lang="es-CL"/>
        </a:p>
      </dgm:t>
    </dgm:pt>
    <dgm:pt modelId="{AB4EB379-1BAF-4D27-9B45-2932D40A5D23}">
      <dgm:prSet phldrT="[Texto]"/>
      <dgm:spPr/>
      <dgm:t>
        <a:bodyPr/>
        <a:lstStyle/>
        <a:p>
          <a:r>
            <a:rPr lang="es-CL" dirty="0" smtClean="0"/>
            <a:t>CICLO CERRADO</a:t>
          </a:r>
          <a:endParaRPr lang="es-CL" dirty="0"/>
        </a:p>
      </dgm:t>
    </dgm:pt>
    <dgm:pt modelId="{DB506F56-A9B9-4662-96C5-DB8C52BA7BAC}" type="parTrans" cxnId="{C46AC73F-AB0B-4658-B451-A509A1252514}">
      <dgm:prSet/>
      <dgm:spPr/>
      <dgm:t>
        <a:bodyPr/>
        <a:lstStyle/>
        <a:p>
          <a:endParaRPr lang="es-CL"/>
        </a:p>
      </dgm:t>
    </dgm:pt>
    <dgm:pt modelId="{B8E91F24-FFD8-4428-9BF2-EF8B0C2F4635}" type="sibTrans" cxnId="{C46AC73F-AB0B-4658-B451-A509A1252514}">
      <dgm:prSet/>
      <dgm:spPr/>
      <dgm:t>
        <a:bodyPr/>
        <a:lstStyle/>
        <a:p>
          <a:endParaRPr lang="es-CL"/>
        </a:p>
      </dgm:t>
    </dgm:pt>
    <dgm:pt modelId="{3BCAFA16-74B4-4A53-93D7-05F6B3FFE5D3}" type="pres">
      <dgm:prSet presAssocID="{9C55ECB4-9263-474F-806E-DDC3B69D0647}" presName="diagram" presStyleCnt="0">
        <dgm:presLayoutVars>
          <dgm:chPref val="1"/>
          <dgm:dir/>
          <dgm:animOne val="branch"/>
          <dgm:animLvl val="lvl"/>
          <dgm:resizeHandles val="exact"/>
        </dgm:presLayoutVars>
      </dgm:prSet>
      <dgm:spPr/>
      <dgm:t>
        <a:bodyPr/>
        <a:lstStyle/>
        <a:p>
          <a:endParaRPr lang="es-CL"/>
        </a:p>
      </dgm:t>
    </dgm:pt>
    <dgm:pt modelId="{404903D6-D5F3-4677-8F80-F421924EECF2}" type="pres">
      <dgm:prSet presAssocID="{5998CBB4-0A32-446C-B5E4-89D78599D6C8}" presName="root1" presStyleCnt="0"/>
      <dgm:spPr/>
    </dgm:pt>
    <dgm:pt modelId="{A8F85C8A-A751-4411-97F2-B5F244888600}" type="pres">
      <dgm:prSet presAssocID="{5998CBB4-0A32-446C-B5E4-89D78599D6C8}" presName="LevelOneTextNode" presStyleLbl="node0" presStyleIdx="0" presStyleCnt="1">
        <dgm:presLayoutVars>
          <dgm:chPref val="3"/>
        </dgm:presLayoutVars>
      </dgm:prSet>
      <dgm:spPr/>
      <dgm:t>
        <a:bodyPr/>
        <a:lstStyle/>
        <a:p>
          <a:endParaRPr lang="es-CL"/>
        </a:p>
      </dgm:t>
    </dgm:pt>
    <dgm:pt modelId="{3AA09312-0B55-4D05-A6CE-A7DE2CB874C2}" type="pres">
      <dgm:prSet presAssocID="{5998CBB4-0A32-446C-B5E4-89D78599D6C8}" presName="level2hierChild" presStyleCnt="0"/>
      <dgm:spPr/>
    </dgm:pt>
    <dgm:pt modelId="{171F5AAC-30DB-47B6-A6C5-8F31199E50BE}" type="pres">
      <dgm:prSet presAssocID="{C9DF660B-E6D4-4BB0-83C6-7389EAAECCE7}" presName="conn2-1" presStyleLbl="parChTrans1D2" presStyleIdx="0" presStyleCnt="2"/>
      <dgm:spPr/>
      <dgm:t>
        <a:bodyPr/>
        <a:lstStyle/>
        <a:p>
          <a:endParaRPr lang="es-CL"/>
        </a:p>
      </dgm:t>
    </dgm:pt>
    <dgm:pt modelId="{52F19378-CF85-4EAB-9F50-0E0A932C7BFF}" type="pres">
      <dgm:prSet presAssocID="{C9DF660B-E6D4-4BB0-83C6-7389EAAECCE7}" presName="connTx" presStyleLbl="parChTrans1D2" presStyleIdx="0" presStyleCnt="2"/>
      <dgm:spPr/>
      <dgm:t>
        <a:bodyPr/>
        <a:lstStyle/>
        <a:p>
          <a:endParaRPr lang="es-CL"/>
        </a:p>
      </dgm:t>
    </dgm:pt>
    <dgm:pt modelId="{DFE529FF-16D6-4E58-AB17-ABF7A943FEE0}" type="pres">
      <dgm:prSet presAssocID="{027467A5-C5BE-48FF-8845-AEB3670D0D69}" presName="root2" presStyleCnt="0"/>
      <dgm:spPr/>
    </dgm:pt>
    <dgm:pt modelId="{6624D49F-9482-414E-8386-A1E561212F74}" type="pres">
      <dgm:prSet presAssocID="{027467A5-C5BE-48FF-8845-AEB3670D0D69}" presName="LevelTwoTextNode" presStyleLbl="node2" presStyleIdx="0" presStyleCnt="2">
        <dgm:presLayoutVars>
          <dgm:chPref val="3"/>
        </dgm:presLayoutVars>
      </dgm:prSet>
      <dgm:spPr/>
      <dgm:t>
        <a:bodyPr/>
        <a:lstStyle/>
        <a:p>
          <a:endParaRPr lang="es-CL"/>
        </a:p>
      </dgm:t>
    </dgm:pt>
    <dgm:pt modelId="{657D2012-5FB7-4A49-AC84-2E141BD35B9E}" type="pres">
      <dgm:prSet presAssocID="{027467A5-C5BE-48FF-8845-AEB3670D0D69}" presName="level3hierChild" presStyleCnt="0"/>
      <dgm:spPr/>
    </dgm:pt>
    <dgm:pt modelId="{9DFA033A-B173-407D-BCDC-CC7140A86BA6}" type="pres">
      <dgm:prSet presAssocID="{DB506F56-A9B9-4662-96C5-DB8C52BA7BAC}" presName="conn2-1" presStyleLbl="parChTrans1D2" presStyleIdx="1" presStyleCnt="2"/>
      <dgm:spPr/>
      <dgm:t>
        <a:bodyPr/>
        <a:lstStyle/>
        <a:p>
          <a:endParaRPr lang="es-CL"/>
        </a:p>
      </dgm:t>
    </dgm:pt>
    <dgm:pt modelId="{6D57F0CD-81E7-429A-8825-AE7221410E51}" type="pres">
      <dgm:prSet presAssocID="{DB506F56-A9B9-4662-96C5-DB8C52BA7BAC}" presName="connTx" presStyleLbl="parChTrans1D2" presStyleIdx="1" presStyleCnt="2"/>
      <dgm:spPr/>
      <dgm:t>
        <a:bodyPr/>
        <a:lstStyle/>
        <a:p>
          <a:endParaRPr lang="es-CL"/>
        </a:p>
      </dgm:t>
    </dgm:pt>
    <dgm:pt modelId="{8D796A1A-3AF1-4CFF-B7E7-9425698E656A}" type="pres">
      <dgm:prSet presAssocID="{AB4EB379-1BAF-4D27-9B45-2932D40A5D23}" presName="root2" presStyleCnt="0"/>
      <dgm:spPr/>
    </dgm:pt>
    <dgm:pt modelId="{070AC6C7-148A-4BED-ACE0-0754B050FE8E}" type="pres">
      <dgm:prSet presAssocID="{AB4EB379-1BAF-4D27-9B45-2932D40A5D23}" presName="LevelTwoTextNode" presStyleLbl="node2" presStyleIdx="1" presStyleCnt="2">
        <dgm:presLayoutVars>
          <dgm:chPref val="3"/>
        </dgm:presLayoutVars>
      </dgm:prSet>
      <dgm:spPr/>
      <dgm:t>
        <a:bodyPr/>
        <a:lstStyle/>
        <a:p>
          <a:endParaRPr lang="es-CL"/>
        </a:p>
      </dgm:t>
    </dgm:pt>
    <dgm:pt modelId="{D8C5A05A-032E-481F-8E98-8A561D57FBB3}" type="pres">
      <dgm:prSet presAssocID="{AB4EB379-1BAF-4D27-9B45-2932D40A5D23}" presName="level3hierChild" presStyleCnt="0"/>
      <dgm:spPr/>
    </dgm:pt>
  </dgm:ptLst>
  <dgm:cxnLst>
    <dgm:cxn modelId="{FF719984-3BD6-4354-A9B0-1435CBA1DD18}" srcId="{5998CBB4-0A32-446C-B5E4-89D78599D6C8}" destId="{027467A5-C5BE-48FF-8845-AEB3670D0D69}" srcOrd="0" destOrd="0" parTransId="{C9DF660B-E6D4-4BB0-83C6-7389EAAECCE7}" sibTransId="{684E95E9-2536-4F48-8F3C-E173113BB391}"/>
    <dgm:cxn modelId="{D6FE6502-AC80-AA4A-B60E-BDC5F3F2E590}" type="presOf" srcId="{C9DF660B-E6D4-4BB0-83C6-7389EAAECCE7}" destId="{171F5AAC-30DB-47B6-A6C5-8F31199E50BE}" srcOrd="0" destOrd="0" presId="urn:microsoft.com/office/officeart/2005/8/layout/hierarchy2"/>
    <dgm:cxn modelId="{8275FB5D-97E8-C747-9BCB-1A84344E5664}" type="presOf" srcId="{9C55ECB4-9263-474F-806E-DDC3B69D0647}" destId="{3BCAFA16-74B4-4A53-93D7-05F6B3FFE5D3}" srcOrd="0" destOrd="0" presId="urn:microsoft.com/office/officeart/2005/8/layout/hierarchy2"/>
    <dgm:cxn modelId="{BC441653-2B1B-0D40-B981-D155AF920BA4}" type="presOf" srcId="{DB506F56-A9B9-4662-96C5-DB8C52BA7BAC}" destId="{6D57F0CD-81E7-429A-8825-AE7221410E51}" srcOrd="1" destOrd="0" presId="urn:microsoft.com/office/officeart/2005/8/layout/hierarchy2"/>
    <dgm:cxn modelId="{B95494FA-4B92-5A46-8D0F-29DE77A8CFF9}" type="presOf" srcId="{027467A5-C5BE-48FF-8845-AEB3670D0D69}" destId="{6624D49F-9482-414E-8386-A1E561212F74}" srcOrd="0" destOrd="0" presId="urn:microsoft.com/office/officeart/2005/8/layout/hierarchy2"/>
    <dgm:cxn modelId="{59FA2972-997C-7F4F-A716-C273BD720FC6}" type="presOf" srcId="{C9DF660B-E6D4-4BB0-83C6-7389EAAECCE7}" destId="{52F19378-CF85-4EAB-9F50-0E0A932C7BFF}" srcOrd="1" destOrd="0" presId="urn:microsoft.com/office/officeart/2005/8/layout/hierarchy2"/>
    <dgm:cxn modelId="{57D1F418-24A6-4B13-B8F6-39E0125F0F46}" srcId="{9C55ECB4-9263-474F-806E-DDC3B69D0647}" destId="{5998CBB4-0A32-446C-B5E4-89D78599D6C8}" srcOrd="0" destOrd="0" parTransId="{70279E05-A184-4D83-B59C-8055EA2324A3}" sibTransId="{B2A79A63-F72E-463B-9CEF-DB3BCA98F8CA}"/>
    <dgm:cxn modelId="{C46AC73F-AB0B-4658-B451-A509A1252514}" srcId="{5998CBB4-0A32-446C-B5E4-89D78599D6C8}" destId="{AB4EB379-1BAF-4D27-9B45-2932D40A5D23}" srcOrd="1" destOrd="0" parTransId="{DB506F56-A9B9-4662-96C5-DB8C52BA7BAC}" sibTransId="{B8E91F24-FFD8-4428-9BF2-EF8B0C2F4635}"/>
    <dgm:cxn modelId="{BA0F1B0B-1FE4-7D46-B84C-C6BF5A5C7C93}" type="presOf" srcId="{5998CBB4-0A32-446C-B5E4-89D78599D6C8}" destId="{A8F85C8A-A751-4411-97F2-B5F244888600}" srcOrd="0" destOrd="0" presId="urn:microsoft.com/office/officeart/2005/8/layout/hierarchy2"/>
    <dgm:cxn modelId="{48ED1FCA-DAA8-1849-8DB4-CFFDA847E0FA}" type="presOf" srcId="{DB506F56-A9B9-4662-96C5-DB8C52BA7BAC}" destId="{9DFA033A-B173-407D-BCDC-CC7140A86BA6}" srcOrd="0" destOrd="0" presId="urn:microsoft.com/office/officeart/2005/8/layout/hierarchy2"/>
    <dgm:cxn modelId="{A99444A1-AB7C-104F-8BEA-00CCFACEF8D5}" type="presOf" srcId="{AB4EB379-1BAF-4D27-9B45-2932D40A5D23}" destId="{070AC6C7-148A-4BED-ACE0-0754B050FE8E}" srcOrd="0" destOrd="0" presId="urn:microsoft.com/office/officeart/2005/8/layout/hierarchy2"/>
    <dgm:cxn modelId="{71AC4E6A-A288-3D4E-98BE-03B5B3634F7C}" type="presParOf" srcId="{3BCAFA16-74B4-4A53-93D7-05F6B3FFE5D3}" destId="{404903D6-D5F3-4677-8F80-F421924EECF2}" srcOrd="0" destOrd="0" presId="urn:microsoft.com/office/officeart/2005/8/layout/hierarchy2"/>
    <dgm:cxn modelId="{25156AED-9ABD-6C44-ADF7-672F1430F72C}" type="presParOf" srcId="{404903D6-D5F3-4677-8F80-F421924EECF2}" destId="{A8F85C8A-A751-4411-97F2-B5F244888600}" srcOrd="0" destOrd="0" presId="urn:microsoft.com/office/officeart/2005/8/layout/hierarchy2"/>
    <dgm:cxn modelId="{EF7349FE-E9E3-8945-B901-9D9C044E0418}" type="presParOf" srcId="{404903D6-D5F3-4677-8F80-F421924EECF2}" destId="{3AA09312-0B55-4D05-A6CE-A7DE2CB874C2}" srcOrd="1" destOrd="0" presId="urn:microsoft.com/office/officeart/2005/8/layout/hierarchy2"/>
    <dgm:cxn modelId="{495D91B8-0A45-0D4F-A81A-4DAB5D029B0E}" type="presParOf" srcId="{3AA09312-0B55-4D05-A6CE-A7DE2CB874C2}" destId="{171F5AAC-30DB-47B6-A6C5-8F31199E50BE}" srcOrd="0" destOrd="0" presId="urn:microsoft.com/office/officeart/2005/8/layout/hierarchy2"/>
    <dgm:cxn modelId="{53428098-763E-2945-89F9-295FE36CF0CC}" type="presParOf" srcId="{171F5AAC-30DB-47B6-A6C5-8F31199E50BE}" destId="{52F19378-CF85-4EAB-9F50-0E0A932C7BFF}" srcOrd="0" destOrd="0" presId="urn:microsoft.com/office/officeart/2005/8/layout/hierarchy2"/>
    <dgm:cxn modelId="{E0CC6145-4D20-C94F-AE10-1E5BB6BAF0B6}" type="presParOf" srcId="{3AA09312-0B55-4D05-A6CE-A7DE2CB874C2}" destId="{DFE529FF-16D6-4E58-AB17-ABF7A943FEE0}" srcOrd="1" destOrd="0" presId="urn:microsoft.com/office/officeart/2005/8/layout/hierarchy2"/>
    <dgm:cxn modelId="{BD312340-B2CB-3F49-992C-BB9D61E367A8}" type="presParOf" srcId="{DFE529FF-16D6-4E58-AB17-ABF7A943FEE0}" destId="{6624D49F-9482-414E-8386-A1E561212F74}" srcOrd="0" destOrd="0" presId="urn:microsoft.com/office/officeart/2005/8/layout/hierarchy2"/>
    <dgm:cxn modelId="{131FF743-232D-F64D-86A5-1CDDE23FB891}" type="presParOf" srcId="{DFE529FF-16D6-4E58-AB17-ABF7A943FEE0}" destId="{657D2012-5FB7-4A49-AC84-2E141BD35B9E}" srcOrd="1" destOrd="0" presId="urn:microsoft.com/office/officeart/2005/8/layout/hierarchy2"/>
    <dgm:cxn modelId="{DF4F7FB6-0312-D04D-B46E-5DDB7D74B236}" type="presParOf" srcId="{3AA09312-0B55-4D05-A6CE-A7DE2CB874C2}" destId="{9DFA033A-B173-407D-BCDC-CC7140A86BA6}" srcOrd="2" destOrd="0" presId="urn:microsoft.com/office/officeart/2005/8/layout/hierarchy2"/>
    <dgm:cxn modelId="{297298A7-042E-C648-BC3E-7BC1EEBDA51B}" type="presParOf" srcId="{9DFA033A-B173-407D-BCDC-CC7140A86BA6}" destId="{6D57F0CD-81E7-429A-8825-AE7221410E51}" srcOrd="0" destOrd="0" presId="urn:microsoft.com/office/officeart/2005/8/layout/hierarchy2"/>
    <dgm:cxn modelId="{F59505CE-73A1-FF4B-B6F7-3EA54286C5CE}" type="presParOf" srcId="{3AA09312-0B55-4D05-A6CE-A7DE2CB874C2}" destId="{8D796A1A-3AF1-4CFF-B7E7-9425698E656A}" srcOrd="3" destOrd="0" presId="urn:microsoft.com/office/officeart/2005/8/layout/hierarchy2"/>
    <dgm:cxn modelId="{42375EBA-F275-6B4E-AE1E-9E066046CEF6}" type="presParOf" srcId="{8D796A1A-3AF1-4CFF-B7E7-9425698E656A}" destId="{070AC6C7-148A-4BED-ACE0-0754B050FE8E}" srcOrd="0" destOrd="0" presId="urn:microsoft.com/office/officeart/2005/8/layout/hierarchy2"/>
    <dgm:cxn modelId="{7439DC0F-ACF6-9B42-9F16-E7A0D7E7C5A2}" type="presParOf" srcId="{8D796A1A-3AF1-4CFF-B7E7-9425698E656A}" destId="{D8C5A05A-032E-481F-8E98-8A561D57FBB3}" srcOrd="1" destOrd="0" presId="urn:microsoft.com/office/officeart/2005/8/layout/hierarchy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F85C8A-A751-4411-97F2-B5F244888600}">
      <dsp:nvSpPr>
        <dsp:cNvPr id="0" name=""/>
        <dsp:cNvSpPr/>
      </dsp:nvSpPr>
      <dsp:spPr>
        <a:xfrm>
          <a:off x="310" y="1423395"/>
          <a:ext cx="3214328" cy="1607164"/>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es-CL" sz="5200" kern="1200" dirty="0" smtClean="0"/>
            <a:t>CICLO DE BRAYTON</a:t>
          </a:r>
          <a:endParaRPr lang="es-CL" sz="5200" kern="1200" dirty="0"/>
        </a:p>
      </dsp:txBody>
      <dsp:txXfrm>
        <a:off x="47382" y="1470467"/>
        <a:ext cx="3120184" cy="1513020"/>
      </dsp:txXfrm>
    </dsp:sp>
    <dsp:sp modelId="{171F5AAC-30DB-47B6-A6C5-8F31199E50BE}">
      <dsp:nvSpPr>
        <dsp:cNvPr id="0" name=""/>
        <dsp:cNvSpPr/>
      </dsp:nvSpPr>
      <dsp:spPr>
        <a:xfrm rot="19457599">
          <a:off x="3065813" y="1732442"/>
          <a:ext cx="1583383" cy="64951"/>
        </a:xfrm>
        <a:custGeom>
          <a:avLst/>
          <a:gdLst/>
          <a:ahLst/>
          <a:cxnLst/>
          <a:rect l="0" t="0" r="0" b="0"/>
          <a:pathLst>
            <a:path>
              <a:moveTo>
                <a:pt x="0" y="32475"/>
              </a:moveTo>
              <a:lnTo>
                <a:pt x="1583383" y="32475"/>
              </a:lnTo>
            </a:path>
          </a:pathLst>
        </a:custGeom>
        <a:noFill/>
        <a:ln w="15875"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s-CL" sz="500" kern="1200"/>
        </a:p>
      </dsp:txBody>
      <dsp:txXfrm>
        <a:off x="3817920" y="1725333"/>
        <a:ext cx="79169" cy="79169"/>
      </dsp:txXfrm>
    </dsp:sp>
    <dsp:sp modelId="{6624D49F-9482-414E-8386-A1E561212F74}">
      <dsp:nvSpPr>
        <dsp:cNvPr id="0" name=""/>
        <dsp:cNvSpPr/>
      </dsp:nvSpPr>
      <dsp:spPr>
        <a:xfrm>
          <a:off x="4500371" y="499275"/>
          <a:ext cx="3214328" cy="1607164"/>
        </a:xfrm>
        <a:prstGeom prst="roundRect">
          <a:avLst>
            <a:gd name="adj" fmla="val 10000"/>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es-CL" sz="5200" kern="1200" dirty="0" smtClean="0"/>
            <a:t>CICLO ABIERTO</a:t>
          </a:r>
          <a:endParaRPr lang="es-CL" sz="5200" kern="1200" dirty="0"/>
        </a:p>
      </dsp:txBody>
      <dsp:txXfrm>
        <a:off x="4547443" y="546347"/>
        <a:ext cx="3120184" cy="1513020"/>
      </dsp:txXfrm>
    </dsp:sp>
    <dsp:sp modelId="{9DFA033A-B173-407D-BCDC-CC7140A86BA6}">
      <dsp:nvSpPr>
        <dsp:cNvPr id="0" name=""/>
        <dsp:cNvSpPr/>
      </dsp:nvSpPr>
      <dsp:spPr>
        <a:xfrm rot="2142401">
          <a:off x="3065813" y="2656561"/>
          <a:ext cx="1583383" cy="64951"/>
        </a:xfrm>
        <a:custGeom>
          <a:avLst/>
          <a:gdLst/>
          <a:ahLst/>
          <a:cxnLst/>
          <a:rect l="0" t="0" r="0" b="0"/>
          <a:pathLst>
            <a:path>
              <a:moveTo>
                <a:pt x="0" y="32475"/>
              </a:moveTo>
              <a:lnTo>
                <a:pt x="1583383" y="32475"/>
              </a:lnTo>
            </a:path>
          </a:pathLst>
        </a:custGeom>
        <a:noFill/>
        <a:ln w="15875"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s-CL" sz="500" kern="1200"/>
        </a:p>
      </dsp:txBody>
      <dsp:txXfrm>
        <a:off x="3817920" y="2649452"/>
        <a:ext cx="79169" cy="79169"/>
      </dsp:txXfrm>
    </dsp:sp>
    <dsp:sp modelId="{070AC6C7-148A-4BED-ACE0-0754B050FE8E}">
      <dsp:nvSpPr>
        <dsp:cNvPr id="0" name=""/>
        <dsp:cNvSpPr/>
      </dsp:nvSpPr>
      <dsp:spPr>
        <a:xfrm>
          <a:off x="4500371" y="2347514"/>
          <a:ext cx="3214328" cy="1607164"/>
        </a:xfrm>
        <a:prstGeom prst="roundRect">
          <a:avLst>
            <a:gd name="adj" fmla="val 10000"/>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es-CL" sz="5200" kern="1200" dirty="0" smtClean="0"/>
            <a:t>CICLO CERRADO</a:t>
          </a:r>
          <a:endParaRPr lang="es-CL" sz="5200" kern="1200" dirty="0"/>
        </a:p>
      </dsp:txBody>
      <dsp:txXfrm>
        <a:off x="4547443" y="2394586"/>
        <a:ext cx="3120184" cy="15130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F85C8A-A751-4411-97F2-B5F244888600}">
      <dsp:nvSpPr>
        <dsp:cNvPr id="0" name=""/>
        <dsp:cNvSpPr/>
      </dsp:nvSpPr>
      <dsp:spPr>
        <a:xfrm>
          <a:off x="310" y="1423395"/>
          <a:ext cx="3214328" cy="1607164"/>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es-CL" sz="5200" kern="1200" dirty="0" smtClean="0"/>
            <a:t>CICLO DE BRAYTON</a:t>
          </a:r>
          <a:endParaRPr lang="es-CL" sz="5200" kern="1200" dirty="0"/>
        </a:p>
      </dsp:txBody>
      <dsp:txXfrm>
        <a:off x="47382" y="1470467"/>
        <a:ext cx="3120184" cy="1513020"/>
      </dsp:txXfrm>
    </dsp:sp>
    <dsp:sp modelId="{171F5AAC-30DB-47B6-A6C5-8F31199E50BE}">
      <dsp:nvSpPr>
        <dsp:cNvPr id="0" name=""/>
        <dsp:cNvSpPr/>
      </dsp:nvSpPr>
      <dsp:spPr>
        <a:xfrm rot="19457599">
          <a:off x="3065813" y="1732442"/>
          <a:ext cx="1583383" cy="64951"/>
        </a:xfrm>
        <a:custGeom>
          <a:avLst/>
          <a:gdLst/>
          <a:ahLst/>
          <a:cxnLst/>
          <a:rect l="0" t="0" r="0" b="0"/>
          <a:pathLst>
            <a:path>
              <a:moveTo>
                <a:pt x="0" y="32475"/>
              </a:moveTo>
              <a:lnTo>
                <a:pt x="1583383" y="32475"/>
              </a:lnTo>
            </a:path>
          </a:pathLst>
        </a:custGeom>
        <a:noFill/>
        <a:ln w="15875"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s-CL" sz="500" kern="1200"/>
        </a:p>
      </dsp:txBody>
      <dsp:txXfrm>
        <a:off x="3817920" y="1725333"/>
        <a:ext cx="79169" cy="79169"/>
      </dsp:txXfrm>
    </dsp:sp>
    <dsp:sp modelId="{6624D49F-9482-414E-8386-A1E561212F74}">
      <dsp:nvSpPr>
        <dsp:cNvPr id="0" name=""/>
        <dsp:cNvSpPr/>
      </dsp:nvSpPr>
      <dsp:spPr>
        <a:xfrm>
          <a:off x="4500371" y="499275"/>
          <a:ext cx="3214328" cy="1607164"/>
        </a:xfrm>
        <a:prstGeom prst="roundRect">
          <a:avLst>
            <a:gd name="adj" fmla="val 10000"/>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es-CL" sz="5200" kern="1200" dirty="0" smtClean="0"/>
            <a:t>CICLO ABIERTO</a:t>
          </a:r>
          <a:endParaRPr lang="es-CL" sz="5200" kern="1200" dirty="0"/>
        </a:p>
      </dsp:txBody>
      <dsp:txXfrm>
        <a:off x="4547443" y="546347"/>
        <a:ext cx="3120184" cy="1513020"/>
      </dsp:txXfrm>
    </dsp:sp>
    <dsp:sp modelId="{9DFA033A-B173-407D-BCDC-CC7140A86BA6}">
      <dsp:nvSpPr>
        <dsp:cNvPr id="0" name=""/>
        <dsp:cNvSpPr/>
      </dsp:nvSpPr>
      <dsp:spPr>
        <a:xfrm rot="2142401">
          <a:off x="3065813" y="2656561"/>
          <a:ext cx="1583383" cy="64951"/>
        </a:xfrm>
        <a:custGeom>
          <a:avLst/>
          <a:gdLst/>
          <a:ahLst/>
          <a:cxnLst/>
          <a:rect l="0" t="0" r="0" b="0"/>
          <a:pathLst>
            <a:path>
              <a:moveTo>
                <a:pt x="0" y="32475"/>
              </a:moveTo>
              <a:lnTo>
                <a:pt x="1583383" y="32475"/>
              </a:lnTo>
            </a:path>
          </a:pathLst>
        </a:custGeom>
        <a:noFill/>
        <a:ln w="15875"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s-CL" sz="500" kern="1200"/>
        </a:p>
      </dsp:txBody>
      <dsp:txXfrm>
        <a:off x="3817920" y="2649452"/>
        <a:ext cx="79169" cy="79169"/>
      </dsp:txXfrm>
    </dsp:sp>
    <dsp:sp modelId="{070AC6C7-148A-4BED-ACE0-0754B050FE8E}">
      <dsp:nvSpPr>
        <dsp:cNvPr id="0" name=""/>
        <dsp:cNvSpPr/>
      </dsp:nvSpPr>
      <dsp:spPr>
        <a:xfrm>
          <a:off x="4500371" y="2347514"/>
          <a:ext cx="3214328" cy="1607164"/>
        </a:xfrm>
        <a:prstGeom prst="roundRect">
          <a:avLst>
            <a:gd name="adj" fmla="val 10000"/>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es-CL" sz="5200" kern="1200" dirty="0" smtClean="0"/>
            <a:t>CICLO CERRADO</a:t>
          </a:r>
          <a:endParaRPr lang="es-CL" sz="5200" kern="1200" dirty="0"/>
        </a:p>
      </dsp:txBody>
      <dsp:txXfrm>
        <a:off x="4547443" y="2394586"/>
        <a:ext cx="3120184" cy="151302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tiff>
</file>

<file path=ppt/media/image12.tiff>
</file>

<file path=ppt/media/image13.tiff>
</file>

<file path=ppt/media/image2.png>
</file>

<file path=ppt/media/image3.png>
</file>

<file path=ppt/media/image4.tiff>
</file>

<file path=ppt/media/image5.png>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a:effectLst/>
              </a:defRPr>
            </a:lvl1pPr>
          </a:lstStyle>
          <a:p>
            <a:r>
              <a:rPr lang="es-ES" smtClean="0"/>
              <a:t>Clic para editar título</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325773" y="6117336"/>
            <a:ext cx="857473" cy="365125"/>
          </a:xfrm>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a:xfrm>
            <a:off x="3623733" y="6117336"/>
            <a:ext cx="3609438" cy="365125"/>
          </a:xfrm>
        </p:spPr>
        <p:txBody>
          <a:bodyPr/>
          <a:lstStyle/>
          <a:p>
            <a:endParaRPr lang="es-CL"/>
          </a:p>
        </p:txBody>
      </p:sp>
      <p:sp>
        <p:nvSpPr>
          <p:cNvPr id="6" name="Slide Number Placeholder 5"/>
          <p:cNvSpPr>
            <a:spLocks noGrp="1"/>
          </p:cNvSpPr>
          <p:nvPr>
            <p:ph type="sldNum" sz="quarter" idx="12"/>
          </p:nvPr>
        </p:nvSpPr>
        <p:spPr>
          <a:xfrm>
            <a:off x="8275320" y="6117336"/>
            <a:ext cx="411480" cy="365125"/>
          </a:xfrm>
        </p:spPr>
        <p:txBody>
          <a:bodyPr/>
          <a:lstStyle/>
          <a:p>
            <a:fld id="{ACF4BDDF-8E78-432E-9DF7-991A8B7898C0}" type="slidenum">
              <a:rPr lang="es-CL" smtClean="0"/>
              <a:t>‹Nr.›</a:t>
            </a:fld>
            <a:endParaRPr lang="es-CL"/>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Tree>
    <p:extLst>
      <p:ext uri="{BB962C8B-B14F-4D97-AF65-F5344CB8AC3E}">
        <p14:creationId xmlns:p14="http://schemas.microsoft.com/office/powerpoint/2010/main" val="530412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DE181B3F-3BCF-435D-B811-E9563935E231}" type="datetimeFigureOut">
              <a:rPr lang="es-CL" smtClean="0"/>
              <a:t>26-11-17</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1633479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es-ES" smtClean="0"/>
              <a:t>Clic para editar título</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4542904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s-ES" smtClean="0"/>
              <a:t>Clic para editar título</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9558163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es-ES" smtClean="0"/>
              <a:t>Clic para editar título</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12270426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s-ES" smtClean="0"/>
              <a:t>Clic para editar título</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6196841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s-ES" smtClean="0"/>
              <a:t>Clic para editar título</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1882951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14518804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20448200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981200"/>
          </a:xfrm>
        </p:spPr>
        <p:txBody>
          <a:bodyPr/>
          <a:lstStyle/>
          <a:p>
            <a:r>
              <a:rPr lang="es-ES" smtClean="0"/>
              <a:t>Clic para editar título</a:t>
            </a:r>
            <a:endParaRPr lang="en-US" dirty="0"/>
          </a:p>
        </p:txBody>
      </p:sp>
      <p:sp>
        <p:nvSpPr>
          <p:cNvPr id="3" name="Content Placeholder 2"/>
          <p:cNvSpPr>
            <a:spLocks noGrp="1"/>
          </p:cNvSpPr>
          <p:nvPr>
            <p:ph idx="1"/>
          </p:nvPr>
        </p:nvSpPr>
        <p:spPr>
          <a:xfrm>
            <a:off x="982133" y="2667000"/>
            <a:ext cx="7704667" cy="3332816"/>
          </a:xfrm>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a:xfrm>
            <a:off x="7344329" y="6108173"/>
            <a:ext cx="857473" cy="365125"/>
          </a:xfrm>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a:xfrm>
            <a:off x="1972647" y="6108173"/>
            <a:ext cx="5314517" cy="365125"/>
          </a:xfrm>
        </p:spPr>
        <p:txBody>
          <a:bodyPr/>
          <a:lstStyle/>
          <a:p>
            <a:endParaRPr lang="es-CL"/>
          </a:p>
        </p:txBody>
      </p:sp>
      <p:sp>
        <p:nvSpPr>
          <p:cNvPr id="6" name="Slide Number Placeholder 5"/>
          <p:cNvSpPr>
            <a:spLocks noGrp="1"/>
          </p:cNvSpPr>
          <p:nvPr>
            <p:ph type="sldNum" sz="quarter" idx="12"/>
          </p:nvPr>
        </p:nvSpPr>
        <p:spPr>
          <a:xfrm>
            <a:off x="8258967" y="6108173"/>
            <a:ext cx="427833" cy="365125"/>
          </a:xfrm>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430151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es-ES" smtClean="0"/>
              <a:t>Clic para editar título</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DE181B3F-3BCF-435D-B811-E9563935E231}" type="datetimeFigureOut">
              <a:rPr lang="es-CL" smtClean="0"/>
              <a:t>26-11-17</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a:xfrm>
            <a:off x="8273317" y="6116070"/>
            <a:ext cx="413483" cy="365125"/>
          </a:xfrm>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1118270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DE181B3F-3BCF-435D-B811-E9563935E231}" type="datetimeFigureOut">
              <a:rPr lang="es-CL" smtClean="0"/>
              <a:t>26-11-17</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3011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Clic para editar título</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181B3F-3BCF-435D-B811-E9563935E231}" type="datetimeFigureOut">
              <a:rPr lang="es-CL" smtClean="0"/>
              <a:t>26-11-17</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1225854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DE181B3F-3BCF-435D-B811-E9563935E231}" type="datetimeFigureOut">
              <a:rPr lang="es-CL" smtClean="0"/>
              <a:t>26-11-17</a:t>
            </a:fld>
            <a:endParaRPr lang="es-CL"/>
          </a:p>
        </p:txBody>
      </p:sp>
      <p:sp>
        <p:nvSpPr>
          <p:cNvPr id="4" name="Footer Placeholder 3"/>
          <p:cNvSpPr>
            <a:spLocks noGrp="1"/>
          </p:cNvSpPr>
          <p:nvPr>
            <p:ph type="ftr" sz="quarter" idx="11"/>
          </p:nvPr>
        </p:nvSpPr>
        <p:spPr/>
        <p:txBody>
          <a:bodyPr/>
          <a:lstStyle/>
          <a:p>
            <a:endParaRPr lang="es-CL"/>
          </a:p>
        </p:txBody>
      </p:sp>
      <p:sp>
        <p:nvSpPr>
          <p:cNvPr id="5" name="Slide Number Placeholder 4"/>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2120224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181B3F-3BCF-435D-B811-E9563935E231}" type="datetimeFigureOut">
              <a:rPr lang="es-CL" smtClean="0"/>
              <a:t>26-11-17</a:t>
            </a:fld>
            <a:endParaRPr lang="es-CL"/>
          </a:p>
        </p:txBody>
      </p:sp>
      <p:sp>
        <p:nvSpPr>
          <p:cNvPr id="3" name="Footer Placeholder 2"/>
          <p:cNvSpPr>
            <a:spLocks noGrp="1"/>
          </p:cNvSpPr>
          <p:nvPr>
            <p:ph type="ftr" sz="quarter" idx="11"/>
          </p:nvPr>
        </p:nvSpPr>
        <p:spPr/>
        <p:txBody>
          <a:bodyPr/>
          <a:lstStyle/>
          <a:p>
            <a:endParaRPr lang="es-CL"/>
          </a:p>
        </p:txBody>
      </p:sp>
      <p:sp>
        <p:nvSpPr>
          <p:cNvPr id="4" name="Slide Number Placeholder 3"/>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1419403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es-ES" smtClean="0"/>
              <a:t>Clic para editar título</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DE181B3F-3BCF-435D-B811-E9563935E231}" type="datetimeFigureOut">
              <a:rPr lang="es-CL" smtClean="0"/>
              <a:t>26-11-17</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1664979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es-ES" smtClean="0"/>
              <a:t>Clic para editar título</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DE181B3F-3BCF-435D-B811-E9563935E231}" type="datetimeFigureOut">
              <a:rPr lang="es-CL" smtClean="0"/>
              <a:t>26-11-17</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ACF4BDDF-8E78-432E-9DF7-991A8B7898C0}" type="slidenum">
              <a:rPr lang="es-CL" smtClean="0"/>
              <a:t>‹Nr.›</a:t>
            </a:fld>
            <a:endParaRPr lang="es-CL"/>
          </a:p>
        </p:txBody>
      </p:sp>
    </p:spTree>
    <p:extLst>
      <p:ext uri="{BB962C8B-B14F-4D97-AF65-F5344CB8AC3E}">
        <p14:creationId xmlns:p14="http://schemas.microsoft.com/office/powerpoint/2010/main" val="159828398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alphaModFix amt="11000"/>
            <a:lum/>
          </a:blip>
          <a:srcRect/>
          <a:stretch>
            <a:fillRect l="12000" t="-2000" b="1000"/>
          </a:stretch>
        </a:blipFill>
        <a:effectLst/>
      </p:bgPr>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es-ES" smtClean="0"/>
              <a:t>Clic para editar título</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E181B3F-3BCF-435D-B811-E9563935E231}" type="datetimeFigureOut">
              <a:rPr lang="es-CL" smtClean="0"/>
              <a:t>26-11-17</a:t>
            </a:fld>
            <a:endParaRPr lang="es-CL"/>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s-CL"/>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CF4BDDF-8E78-432E-9DF7-991A8B7898C0}" type="slidenum">
              <a:rPr lang="es-CL" smtClean="0"/>
              <a:t>‹Nr.›</a:t>
            </a:fld>
            <a:endParaRPr lang="es-CL"/>
          </a:p>
        </p:txBody>
      </p:sp>
    </p:spTree>
    <p:extLst>
      <p:ext uri="{BB962C8B-B14F-4D97-AF65-F5344CB8AC3E}">
        <p14:creationId xmlns:p14="http://schemas.microsoft.com/office/powerpoint/2010/main" val="154509320"/>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 id="2147483839" r:id="rId12"/>
    <p:sldLayoutId id="2147483840" r:id="rId13"/>
    <p:sldLayoutId id="2147483841" r:id="rId14"/>
    <p:sldLayoutId id="2147483842" r:id="rId15"/>
    <p:sldLayoutId id="2147483843" r:id="rId16"/>
    <p:sldLayoutId id="2147483844"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3.tiff"/><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1.xml.rels><?xml version="1.0" encoding="UTF-8" standalone="yes"?>
<Relationships xmlns="http://schemas.openxmlformats.org/package/2006/relationships"><Relationship Id="rId3" Type="http://schemas.openxmlformats.org/officeDocument/2006/relationships/hyperlink" Target="https://termoaplicadaunefm.files.wordpress.com/2009/02/guia-tema-41.pdf" TargetMode="External"/><Relationship Id="rId4" Type="http://schemas.openxmlformats.org/officeDocument/2006/relationships/hyperlink" Target="http://www.cicloscombinados.com/index.php/el-ciclo-brayton" TargetMode="External"/><Relationship Id="rId1" Type="http://schemas.openxmlformats.org/officeDocument/2006/relationships/slideLayout" Target="../slideLayouts/slideLayout2.xml"/><Relationship Id="rId2" Type="http://schemas.openxmlformats.org/officeDocument/2006/relationships/hyperlink" Target="http://laplace.us.es/wiki/index.php/Ciclo_Brayt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diagramData" Target="../diagrams/data2.xml"/><Relationship Id="rId8" Type="http://schemas.openxmlformats.org/officeDocument/2006/relationships/diagramLayout" Target="../diagrams/layout2.xml"/><Relationship Id="rId9" Type="http://schemas.openxmlformats.org/officeDocument/2006/relationships/diagramQuickStyle" Target="../diagrams/quickStyle2.xml"/><Relationship Id="rId10" Type="http://schemas.openxmlformats.org/officeDocument/2006/relationships/diagramColors" Target="../diagrams/colors2.xml"/><Relationship Id="rId11"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683568" y="980728"/>
            <a:ext cx="7772400" cy="2755032"/>
          </a:xfrm>
        </p:spPr>
        <p:txBody>
          <a:bodyPr/>
          <a:lstStyle/>
          <a:p>
            <a:r>
              <a:rPr lang="es-CL" dirty="0" smtClean="0"/>
              <a:t>CICLO DE BRAYTON</a:t>
            </a:r>
            <a:endParaRPr lang="es-CL" dirty="0"/>
          </a:p>
        </p:txBody>
      </p:sp>
      <p:sp>
        <p:nvSpPr>
          <p:cNvPr id="3" name="2 Subtítulo"/>
          <p:cNvSpPr>
            <a:spLocks noGrp="1"/>
          </p:cNvSpPr>
          <p:nvPr>
            <p:ph type="subTitle" idx="1"/>
          </p:nvPr>
        </p:nvSpPr>
        <p:spPr/>
        <p:txBody>
          <a:bodyPr>
            <a:normAutofit/>
          </a:bodyPr>
          <a:lstStyle/>
          <a:p>
            <a:r>
              <a:rPr lang="es-CL" dirty="0" smtClean="0"/>
              <a:t>SOLEDAD BARRIENTOS VERA.</a:t>
            </a:r>
          </a:p>
          <a:p>
            <a:r>
              <a:rPr lang="es-CL" dirty="0" smtClean="0"/>
              <a:t>TERMODIN</a:t>
            </a:r>
            <a:r>
              <a:rPr lang="es-ES" dirty="0" smtClean="0"/>
              <a:t>A</a:t>
            </a:r>
            <a:r>
              <a:rPr lang="es-CL" dirty="0" smtClean="0"/>
              <a:t>MICA.</a:t>
            </a:r>
            <a:endParaRPr lang="es-CL" dirty="0"/>
          </a:p>
        </p:txBody>
      </p:sp>
    </p:spTree>
    <p:extLst>
      <p:ext uri="{BB962C8B-B14F-4D97-AF65-F5344CB8AC3E}">
        <p14:creationId xmlns:p14="http://schemas.microsoft.com/office/powerpoint/2010/main" val="11526707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2483768" y="-116475"/>
            <a:ext cx="4392594" cy="2554876"/>
          </a:xfrm>
          <a:prstGeom prst="rect">
            <a:avLst/>
          </a:prstGeom>
        </p:spPr>
      </p:pic>
      <p:pic>
        <p:nvPicPr>
          <p:cNvPr id="6" name="Marcador de contenido 5"/>
          <p:cNvPicPr>
            <a:picLocks noGrp="1" noChangeAspect="1"/>
          </p:cNvPicPr>
          <p:nvPr>
            <p:ph idx="1"/>
          </p:nvPr>
        </p:nvPicPr>
        <p:blipFill>
          <a:blip r:embed="rId3"/>
          <a:stretch>
            <a:fillRect/>
          </a:stretch>
        </p:blipFill>
        <p:spPr>
          <a:xfrm>
            <a:off x="982133" y="2461775"/>
            <a:ext cx="3484756" cy="3333750"/>
          </a:xfrm>
          <a:prstGeom prst="rect">
            <a:avLst/>
          </a:prstGeom>
        </p:spPr>
      </p:pic>
      <p:pic>
        <p:nvPicPr>
          <p:cNvPr id="5" name="Imagen 4"/>
          <p:cNvPicPr>
            <a:picLocks noChangeAspect="1"/>
          </p:cNvPicPr>
          <p:nvPr/>
        </p:nvPicPr>
        <p:blipFill>
          <a:blip r:embed="rId4"/>
          <a:stretch>
            <a:fillRect/>
          </a:stretch>
        </p:blipFill>
        <p:spPr>
          <a:xfrm>
            <a:off x="4585422" y="2438401"/>
            <a:ext cx="4492488" cy="3323751"/>
          </a:xfrm>
          <a:prstGeom prst="rect">
            <a:avLst/>
          </a:prstGeom>
        </p:spPr>
      </p:pic>
    </p:spTree>
    <p:extLst>
      <p:ext uri="{BB962C8B-B14F-4D97-AF65-F5344CB8AC3E}">
        <p14:creationId xmlns:p14="http://schemas.microsoft.com/office/powerpoint/2010/main" val="12255151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L" dirty="0" smtClean="0"/>
              <a:t>BIBLIOGRAFIA</a:t>
            </a:r>
            <a:endParaRPr lang="es-CL" dirty="0"/>
          </a:p>
        </p:txBody>
      </p:sp>
      <p:sp>
        <p:nvSpPr>
          <p:cNvPr id="3" name="2 Marcador de contenido"/>
          <p:cNvSpPr>
            <a:spLocks noGrp="1"/>
          </p:cNvSpPr>
          <p:nvPr>
            <p:ph idx="1"/>
          </p:nvPr>
        </p:nvSpPr>
        <p:spPr/>
        <p:txBody>
          <a:bodyPr>
            <a:normAutofit fontScale="92500" lnSpcReduction="10000"/>
          </a:bodyPr>
          <a:lstStyle/>
          <a:p>
            <a:r>
              <a:rPr lang="es-CL" dirty="0" smtClean="0"/>
              <a:t>Termodinamica, Yunus A. Cengel, Michael A. Boles, 8va edision, paginas 508-522.</a:t>
            </a:r>
          </a:p>
          <a:p>
            <a:r>
              <a:rPr lang="es-CL" dirty="0">
                <a:hlinkClick r:id="rId2"/>
              </a:rPr>
              <a:t>http://</a:t>
            </a:r>
            <a:r>
              <a:rPr lang="es-CL" dirty="0" smtClean="0">
                <a:hlinkClick r:id="rId2"/>
              </a:rPr>
              <a:t>laplace.us.es/wiki/index.php/Ciclo_Brayton</a:t>
            </a:r>
            <a:endParaRPr lang="es-CL" dirty="0" smtClean="0"/>
          </a:p>
          <a:p>
            <a:r>
              <a:rPr lang="es-CL" dirty="0">
                <a:hlinkClick r:id="rId3"/>
              </a:rPr>
              <a:t>https://</a:t>
            </a:r>
            <a:r>
              <a:rPr lang="es-CL" dirty="0" smtClean="0">
                <a:hlinkClick r:id="rId3"/>
              </a:rPr>
              <a:t>termoaplicadaunefm.files.wordpress.com/2009/02/guia-tema-41.pdf</a:t>
            </a:r>
            <a:endParaRPr lang="es-CL" dirty="0" smtClean="0"/>
          </a:p>
          <a:p>
            <a:r>
              <a:rPr lang="es-CL" dirty="0">
                <a:hlinkClick r:id="rId4"/>
              </a:rPr>
              <a:t>http://</a:t>
            </a:r>
            <a:r>
              <a:rPr lang="es-CL" dirty="0" smtClean="0">
                <a:hlinkClick r:id="rId4"/>
              </a:rPr>
              <a:t>www.cicloscombinados.com/index.php/el-ciclo-brayton</a:t>
            </a:r>
            <a:endParaRPr lang="es-CL" dirty="0" smtClean="0"/>
          </a:p>
          <a:p>
            <a:r>
              <a:rPr lang="es-CL" dirty="0"/>
              <a:t>Fundamentos de termodinámica </a:t>
            </a:r>
            <a:r>
              <a:rPr lang="es-CL" dirty="0" smtClean="0"/>
              <a:t>técnica,Michael </a:t>
            </a:r>
            <a:r>
              <a:rPr lang="es-CL" dirty="0"/>
              <a:t>J. Moran,Howard N. </a:t>
            </a:r>
            <a:r>
              <a:rPr lang="es-CL" dirty="0" smtClean="0"/>
              <a:t>Shapiro,paginas 445,447.</a:t>
            </a:r>
          </a:p>
          <a:p>
            <a:endParaRPr lang="es-CL" dirty="0"/>
          </a:p>
        </p:txBody>
      </p:sp>
    </p:spTree>
    <p:extLst>
      <p:ext uri="{BB962C8B-B14F-4D97-AF65-F5344CB8AC3E}">
        <p14:creationId xmlns:p14="http://schemas.microsoft.com/office/powerpoint/2010/main" val="34371841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L" dirty="0" smtClean="0"/>
              <a:t>GEORGE BRAYTON</a:t>
            </a:r>
            <a:endParaRPr lang="es-CL" dirty="0"/>
          </a:p>
        </p:txBody>
      </p:sp>
      <p:sp>
        <p:nvSpPr>
          <p:cNvPr id="3" name="2 Marcador de contenido"/>
          <p:cNvSpPr>
            <a:spLocks noGrp="1"/>
          </p:cNvSpPr>
          <p:nvPr>
            <p:ph idx="1"/>
          </p:nvPr>
        </p:nvSpPr>
        <p:spPr>
          <a:xfrm>
            <a:off x="856373" y="1685818"/>
            <a:ext cx="7704667" cy="3332816"/>
          </a:xfrm>
        </p:spPr>
        <p:txBody>
          <a:bodyPr/>
          <a:lstStyle/>
          <a:p>
            <a:r>
              <a:rPr lang="es-CL" dirty="0" smtClean="0"/>
              <a:t>En 1873 </a:t>
            </a:r>
            <a:r>
              <a:rPr lang="es-CL" dirty="0"/>
              <a:t>George </a:t>
            </a:r>
            <a:r>
              <a:rPr lang="es-CL" dirty="0" err="1"/>
              <a:t>Brayton</a:t>
            </a:r>
            <a:r>
              <a:rPr lang="es-CL" dirty="0"/>
              <a:t> expuso el principio de funcionamiento del </a:t>
            </a:r>
            <a:r>
              <a:rPr lang="es-CL" dirty="0" smtClean="0"/>
              <a:t>ciclo.</a:t>
            </a:r>
          </a:p>
          <a:p>
            <a:r>
              <a:rPr lang="es-CL" dirty="0"/>
              <a:t>O</a:t>
            </a:r>
            <a:r>
              <a:rPr lang="es-CL" dirty="0" smtClean="0"/>
              <a:t>riginariamente </a:t>
            </a:r>
            <a:r>
              <a:rPr lang="es-CL" dirty="0"/>
              <a:t>se desarrolló empleando una máquina de pistones con inyección de </a:t>
            </a:r>
            <a:r>
              <a:rPr lang="es-CL" dirty="0" smtClean="0"/>
              <a:t>combustible.</a:t>
            </a:r>
          </a:p>
          <a:p>
            <a:r>
              <a:rPr lang="es-CL" dirty="0" smtClean="0"/>
              <a:t>Actualmente se realiza </a:t>
            </a:r>
            <a:r>
              <a:rPr lang="es-CL" dirty="0"/>
              <a:t>como ciclo abierto simple llamado turbina a gas.</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2240" y="4293096"/>
            <a:ext cx="1828800" cy="2314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62290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827584" y="-531440"/>
            <a:ext cx="7704667" cy="1981200"/>
          </a:xfrm>
        </p:spPr>
        <p:txBody>
          <a:bodyPr/>
          <a:lstStyle/>
          <a:p>
            <a:r>
              <a:rPr lang="es-CL" dirty="0"/>
              <a:t>F</a:t>
            </a:r>
            <a:r>
              <a:rPr lang="es-CL" dirty="0" smtClean="0"/>
              <a:t>uncionamiento</a:t>
            </a:r>
            <a:endParaRPr lang="es-CL" dirty="0"/>
          </a:p>
        </p:txBody>
      </p:sp>
      <p:sp>
        <p:nvSpPr>
          <p:cNvPr id="4" name="3 CuadroTexto"/>
          <p:cNvSpPr txBox="1"/>
          <p:nvPr/>
        </p:nvSpPr>
        <p:spPr>
          <a:xfrm>
            <a:off x="1115616" y="980728"/>
            <a:ext cx="7704856" cy="2800767"/>
          </a:xfrm>
          <a:prstGeom prst="rect">
            <a:avLst/>
          </a:prstGeom>
          <a:noFill/>
        </p:spPr>
        <p:txBody>
          <a:bodyPr wrap="square" rtlCol="0">
            <a:spAutoFit/>
          </a:bodyPr>
          <a:lstStyle/>
          <a:p>
            <a:r>
              <a:rPr lang="es-CL" sz="1600" b="1" u="sng" dirty="0" smtClean="0"/>
              <a:t>Admisión:</a:t>
            </a:r>
          </a:p>
          <a:p>
            <a:r>
              <a:rPr lang="es-CL" sz="1600" dirty="0" smtClean="0"/>
              <a:t>El aire frío y a presión </a:t>
            </a:r>
            <a:r>
              <a:rPr lang="es-CL" sz="1600" smtClean="0"/>
              <a:t>atmosférica entra por la boca de la turbina.</a:t>
            </a:r>
            <a:endParaRPr lang="es-CL" sz="1600" dirty="0" smtClean="0"/>
          </a:p>
          <a:p>
            <a:r>
              <a:rPr lang="es-CL" sz="1600" b="1" u="sng" dirty="0" smtClean="0"/>
              <a:t>Compresor:</a:t>
            </a:r>
          </a:p>
          <a:p>
            <a:r>
              <a:rPr lang="es-CL" sz="1600" dirty="0" smtClean="0"/>
              <a:t>El aire es comprimido y dirigido hacia la cámara de combustión mediante un compresor </a:t>
            </a:r>
          </a:p>
          <a:p>
            <a:r>
              <a:rPr lang="es-CL" sz="1600" b="1" u="sng" dirty="0" smtClean="0"/>
              <a:t>Cámara de combustión:</a:t>
            </a:r>
          </a:p>
          <a:p>
            <a:r>
              <a:rPr lang="es-CL" sz="1600" dirty="0" smtClean="0"/>
              <a:t>el aire es calentado por la combustión del queroseno. </a:t>
            </a:r>
          </a:p>
          <a:p>
            <a:r>
              <a:rPr lang="es-CL" sz="1600" b="1" u="sng" dirty="0" smtClean="0"/>
              <a:t>Turbina:</a:t>
            </a:r>
          </a:p>
          <a:p>
            <a:r>
              <a:rPr lang="es-CL" sz="1600" dirty="0" smtClean="0"/>
              <a:t>El aire caliente pasa por la turbina, a la cual mueve. En este paso el aire se expande y se enfría rápidamente</a:t>
            </a:r>
          </a:p>
          <a:p>
            <a:r>
              <a:rPr lang="es-CL" sz="1600" b="1" u="sng" dirty="0" smtClean="0"/>
              <a:t>Escape:</a:t>
            </a:r>
          </a:p>
          <a:p>
            <a:r>
              <a:rPr lang="es-CL" sz="1600" dirty="0" smtClean="0"/>
              <a:t>Por último, el aire enfriado (pero a una temperatura mayor que la inicial) sale al exterior.</a:t>
            </a:r>
            <a:endParaRPr lang="es-CL" sz="1600" dirty="0"/>
          </a:p>
        </p:txBody>
      </p:sp>
      <p:pic>
        <p:nvPicPr>
          <p:cNvPr id="8" name="Marcador de contenido 7"/>
          <p:cNvPicPr>
            <a:picLocks noGrp="1" noChangeAspect="1"/>
          </p:cNvPicPr>
          <p:nvPr>
            <p:ph idx="1"/>
          </p:nvPr>
        </p:nvPicPr>
        <p:blipFill>
          <a:blip r:embed="rId2"/>
          <a:stretch>
            <a:fillRect/>
          </a:stretch>
        </p:blipFill>
        <p:spPr>
          <a:xfrm>
            <a:off x="2699792" y="3804347"/>
            <a:ext cx="4496048" cy="2978632"/>
          </a:xfrm>
          <a:prstGeom prst="rect">
            <a:avLst/>
          </a:prstGeom>
        </p:spPr>
      </p:pic>
    </p:spTree>
    <p:extLst>
      <p:ext uri="{BB962C8B-B14F-4D97-AF65-F5344CB8AC3E}">
        <p14:creationId xmlns:p14="http://schemas.microsoft.com/office/powerpoint/2010/main" val="32801231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CL" dirty="0"/>
          </a:p>
        </p:txBody>
      </p:sp>
      <p:graphicFrame>
        <p:nvGraphicFramePr>
          <p:cNvPr id="4" name="3 Marcador de contenido"/>
          <p:cNvGraphicFramePr>
            <a:graphicFrameLocks noGrp="1"/>
          </p:cNvGraphicFramePr>
          <p:nvPr>
            <p:ph idx="1"/>
            <p:extLst>
              <p:ext uri="{D42A27DB-BD31-4B8C-83A1-F6EECF244321}">
                <p14:modId xmlns:p14="http://schemas.microsoft.com/office/powerpoint/2010/main" val="1642032042"/>
              </p:ext>
            </p:extLst>
          </p:nvPr>
        </p:nvGraphicFramePr>
        <p:xfrm>
          <a:off x="982132" y="1196752"/>
          <a:ext cx="7715011" cy="44539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3 Marcador de contenido"/>
          <p:cNvGraphicFramePr>
            <a:graphicFrameLocks/>
          </p:cNvGraphicFramePr>
          <p:nvPr>
            <p:extLst>
              <p:ext uri="{D42A27DB-BD31-4B8C-83A1-F6EECF244321}">
                <p14:modId xmlns:p14="http://schemas.microsoft.com/office/powerpoint/2010/main" val="1857329944"/>
              </p:ext>
            </p:extLst>
          </p:nvPr>
        </p:nvGraphicFramePr>
        <p:xfrm>
          <a:off x="995385" y="1200067"/>
          <a:ext cx="7715011" cy="445395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7607061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1045084" y="0"/>
            <a:ext cx="7704667" cy="1981200"/>
          </a:xfrm>
        </p:spPr>
        <p:txBody>
          <a:bodyPr/>
          <a:lstStyle/>
          <a:p>
            <a:r>
              <a:rPr lang="es-CL" dirty="0" smtClean="0"/>
              <a:t>CICLO ABIERTO</a:t>
            </a:r>
            <a:endParaRPr lang="es-CL" dirty="0"/>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95736" y="1924422"/>
            <a:ext cx="5703645" cy="3301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uadroTexto 2"/>
          <p:cNvSpPr txBox="1"/>
          <p:nvPr/>
        </p:nvSpPr>
        <p:spPr>
          <a:xfrm>
            <a:off x="1187624" y="2132856"/>
            <a:ext cx="3384376" cy="646331"/>
          </a:xfrm>
          <a:prstGeom prst="rect">
            <a:avLst/>
          </a:prstGeom>
          <a:noFill/>
        </p:spPr>
        <p:txBody>
          <a:bodyPr wrap="square" rtlCol="0">
            <a:spAutoFit/>
          </a:bodyPr>
          <a:lstStyle/>
          <a:p>
            <a:endParaRPr lang="es-ES_tradnl" dirty="0" smtClean="0"/>
          </a:p>
          <a:p>
            <a:endParaRPr lang="es-ES_tradnl" dirty="0"/>
          </a:p>
        </p:txBody>
      </p:sp>
    </p:spTree>
    <p:extLst>
      <p:ext uri="{BB962C8B-B14F-4D97-AF65-F5344CB8AC3E}">
        <p14:creationId xmlns:p14="http://schemas.microsoft.com/office/powerpoint/2010/main" val="3292246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971600" y="0"/>
            <a:ext cx="7704667" cy="1981200"/>
          </a:xfrm>
        </p:spPr>
        <p:txBody>
          <a:bodyPr/>
          <a:lstStyle/>
          <a:p>
            <a:r>
              <a:rPr lang="es-CL" dirty="0" smtClean="0"/>
              <a:t>CICLO CERRADO</a:t>
            </a:r>
            <a:endParaRPr lang="es-CL" dirty="0"/>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06485" y="1628800"/>
            <a:ext cx="5449891" cy="3809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606429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395536" y="46990"/>
            <a:ext cx="7704667" cy="1981200"/>
          </a:xfrm>
        </p:spPr>
        <p:txBody>
          <a:bodyPr/>
          <a:lstStyle/>
          <a:p>
            <a:r>
              <a:rPr lang="es-CL" dirty="0" smtClean="0"/>
              <a:t>DIAGRAMAS T-S y P-V</a:t>
            </a:r>
            <a:endParaRPr lang="es-CL"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942856" y="4088774"/>
            <a:ext cx="2517575" cy="22353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0152" y="1628800"/>
            <a:ext cx="2628255" cy="2435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5 CuadroTexto"/>
          <p:cNvSpPr txBox="1"/>
          <p:nvPr/>
        </p:nvSpPr>
        <p:spPr>
          <a:xfrm>
            <a:off x="982133" y="2060848"/>
            <a:ext cx="4392488" cy="4524315"/>
          </a:xfrm>
          <a:prstGeom prst="rect">
            <a:avLst/>
          </a:prstGeom>
          <a:noFill/>
        </p:spPr>
        <p:txBody>
          <a:bodyPr wrap="square" rtlCol="0">
            <a:spAutoFit/>
          </a:bodyPr>
          <a:lstStyle/>
          <a:p>
            <a:pPr algn="ctr"/>
            <a:r>
              <a:rPr lang="es-CL" b="1" dirty="0" smtClean="0">
                <a:effectLst>
                  <a:outerShdw blurRad="38100" dist="38100" dir="2700000" algn="tl">
                    <a:srgbClr val="000000">
                      <a:alpha val="43137"/>
                    </a:srgbClr>
                  </a:outerShdw>
                </a:effectLst>
              </a:rPr>
              <a:t>Proceso 1-2: </a:t>
            </a:r>
            <a:r>
              <a:rPr lang="es-CL" dirty="0" smtClean="0"/>
              <a:t>Compresión </a:t>
            </a:r>
            <a:r>
              <a:rPr lang="es-CL" dirty="0" err="1" smtClean="0"/>
              <a:t>isoentrópica</a:t>
            </a:r>
            <a:r>
              <a:rPr lang="es-CL" dirty="0" smtClean="0"/>
              <a:t> del aire que ingresa al sistema. Se</a:t>
            </a:r>
          </a:p>
          <a:p>
            <a:pPr algn="ctr"/>
            <a:r>
              <a:rPr lang="es-CL" dirty="0" smtClean="0"/>
              <a:t>genera un aumento de presión y temperatura.</a:t>
            </a:r>
          </a:p>
          <a:p>
            <a:pPr algn="ctr"/>
            <a:r>
              <a:rPr lang="es-CL" b="1" dirty="0" smtClean="0">
                <a:effectLst>
                  <a:outerShdw blurRad="38100" dist="38100" dir="2700000" algn="tl">
                    <a:srgbClr val="000000">
                      <a:alpha val="43137"/>
                    </a:srgbClr>
                  </a:outerShdw>
                </a:effectLst>
              </a:rPr>
              <a:t>Proceso 2-3</a:t>
            </a:r>
            <a:r>
              <a:rPr lang="es-CL" b="1" dirty="0" smtClean="0"/>
              <a:t>: </a:t>
            </a:r>
            <a:r>
              <a:rPr lang="es-CL" dirty="0" smtClean="0"/>
              <a:t>Calentamiento isobárico del fluido comprimido mediante la</a:t>
            </a:r>
          </a:p>
          <a:p>
            <a:pPr algn="ctr"/>
            <a:r>
              <a:rPr lang="es-CL" dirty="0" smtClean="0"/>
              <a:t>incorporación de combustible y la ignición de la mezcla.</a:t>
            </a:r>
          </a:p>
          <a:p>
            <a:pPr algn="ctr"/>
            <a:r>
              <a:rPr lang="es-CL" b="1" dirty="0" smtClean="0">
                <a:effectLst>
                  <a:outerShdw blurRad="38100" dist="38100" dir="2700000" algn="tl">
                    <a:srgbClr val="000000">
                      <a:alpha val="43137"/>
                    </a:srgbClr>
                  </a:outerShdw>
                </a:effectLst>
              </a:rPr>
              <a:t>Proceso 3-4: </a:t>
            </a:r>
            <a:r>
              <a:rPr lang="es-CL" dirty="0" smtClean="0"/>
              <a:t>Expansión </a:t>
            </a:r>
            <a:r>
              <a:rPr lang="es-CL" dirty="0" err="1" smtClean="0"/>
              <a:t>isoentrópica</a:t>
            </a:r>
            <a:r>
              <a:rPr lang="es-CL" dirty="0" smtClean="0"/>
              <a:t> del fluido de trabajo en la turbina donde</a:t>
            </a:r>
          </a:p>
          <a:p>
            <a:pPr algn="ctr"/>
            <a:r>
              <a:rPr lang="es-CL" dirty="0" smtClean="0"/>
              <a:t>se entrega energía mecánica al eje de la máquina.</a:t>
            </a:r>
          </a:p>
          <a:p>
            <a:pPr algn="ctr"/>
            <a:r>
              <a:rPr lang="es-CL" b="1" dirty="0" smtClean="0">
                <a:effectLst>
                  <a:outerShdw blurRad="38100" dist="38100" dir="2700000" algn="tl">
                    <a:srgbClr val="000000">
                      <a:alpha val="43137"/>
                    </a:srgbClr>
                  </a:outerShdw>
                </a:effectLst>
              </a:rPr>
              <a:t>Proceso 4-1</a:t>
            </a:r>
            <a:r>
              <a:rPr lang="es-CL" dirty="0" smtClean="0"/>
              <a:t>: Enfriamiento del gas para su reutilización. En la práctica, el gas es</a:t>
            </a:r>
          </a:p>
          <a:p>
            <a:pPr algn="ctr"/>
            <a:r>
              <a:rPr lang="es-CL" dirty="0" smtClean="0"/>
              <a:t>expulsado a la atmósfera y se ingresa al sistema aire fresco.</a:t>
            </a:r>
            <a:endParaRPr lang="es-CL" dirty="0"/>
          </a:p>
        </p:txBody>
      </p:sp>
    </p:spTree>
    <p:extLst>
      <p:ext uri="{BB962C8B-B14F-4D97-AF65-F5344CB8AC3E}">
        <p14:creationId xmlns:p14="http://schemas.microsoft.com/office/powerpoint/2010/main" val="35853374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L" dirty="0" smtClean="0"/>
              <a:t>CICLO DE BRAYTON CON REGENERACION</a:t>
            </a:r>
            <a:endParaRPr lang="es-CL" dirty="0"/>
          </a:p>
        </p:txBody>
      </p:sp>
      <p:pic>
        <p:nvPicPr>
          <p:cNvPr id="4" name="Marcador de contenido 3"/>
          <p:cNvPicPr>
            <a:picLocks noGrp="1" noChangeAspect="1"/>
          </p:cNvPicPr>
          <p:nvPr>
            <p:ph idx="1"/>
          </p:nvPr>
        </p:nvPicPr>
        <p:blipFill>
          <a:blip r:embed="rId2"/>
          <a:stretch>
            <a:fillRect/>
          </a:stretch>
        </p:blipFill>
        <p:spPr>
          <a:xfrm>
            <a:off x="2483768" y="4005064"/>
            <a:ext cx="5040560" cy="2558351"/>
          </a:xfrm>
          <a:prstGeom prst="rect">
            <a:avLst/>
          </a:prstGeom>
        </p:spPr>
      </p:pic>
      <p:sp>
        <p:nvSpPr>
          <p:cNvPr id="5" name="CuadroTexto 4"/>
          <p:cNvSpPr txBox="1"/>
          <p:nvPr/>
        </p:nvSpPr>
        <p:spPr>
          <a:xfrm>
            <a:off x="1187624" y="2411153"/>
            <a:ext cx="7499176" cy="1477328"/>
          </a:xfrm>
          <a:prstGeom prst="rect">
            <a:avLst/>
          </a:prstGeom>
          <a:noFill/>
        </p:spPr>
        <p:txBody>
          <a:bodyPr wrap="square" rtlCol="0">
            <a:spAutoFit/>
          </a:bodyPr>
          <a:lstStyle/>
          <a:p>
            <a:r>
              <a:rPr lang="es-ES_tradnl" dirty="0"/>
              <a:t>Para el ciclo </a:t>
            </a:r>
            <a:r>
              <a:rPr lang="es-ES_tradnl" dirty="0" err="1"/>
              <a:t>Brayton</a:t>
            </a:r>
            <a:r>
              <a:rPr lang="es-ES_tradnl" dirty="0"/>
              <a:t>, la temperatura de salida de la turbina es mayor que la temperatura de salida del compresor. Por lo tanto, un intercambiador de calor puede ser colocado entre la salida de los gases calientes de la turbina y la salida de los gases fríos que salen del compresor. Este intercambiador de calor es conocido como regenerador o recuperador.</a:t>
            </a:r>
          </a:p>
        </p:txBody>
      </p:sp>
    </p:spTree>
    <p:extLst>
      <p:ext uri="{BB962C8B-B14F-4D97-AF65-F5344CB8AC3E}">
        <p14:creationId xmlns:p14="http://schemas.microsoft.com/office/powerpoint/2010/main" val="40711471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Eficiencia térmica </a:t>
            </a:r>
            <a:endParaRPr lang="es-ES_tradnl" dirty="0"/>
          </a:p>
        </p:txBody>
      </p:sp>
      <p:sp>
        <p:nvSpPr>
          <p:cNvPr id="3" name="Marcador de contenido 2"/>
          <p:cNvSpPr>
            <a:spLocks noGrp="1"/>
          </p:cNvSpPr>
          <p:nvPr>
            <p:ph idx="1"/>
          </p:nvPr>
        </p:nvSpPr>
        <p:spPr>
          <a:xfrm>
            <a:off x="611560" y="1916832"/>
            <a:ext cx="7704667" cy="3332816"/>
          </a:xfrm>
        </p:spPr>
        <p:txBody>
          <a:bodyPr/>
          <a:lstStyle/>
          <a:p>
            <a:r>
              <a:rPr lang="es-ES_tradnl" dirty="0"/>
              <a:t>El objetivo del ciclo </a:t>
            </a:r>
            <a:r>
              <a:rPr lang="es-ES_tradnl" dirty="0" err="1"/>
              <a:t>Brayton</a:t>
            </a:r>
            <a:r>
              <a:rPr lang="es-ES_tradnl" dirty="0"/>
              <a:t> de turbina de gas es convertir energía en forma de calor en trabajo, por lo cual su rendimiento se </a:t>
            </a:r>
            <a:r>
              <a:rPr lang="es-ES_tradnl" dirty="0" smtClean="0"/>
              <a:t>expresa </a:t>
            </a:r>
            <a:r>
              <a:rPr lang="es-ES_tradnl" dirty="0"/>
              <a:t>en términos de eficiencia térmica</a:t>
            </a:r>
            <a:r>
              <a:rPr lang="es-ES_tradnl" dirty="0" smtClean="0"/>
              <a:t>.</a:t>
            </a:r>
          </a:p>
          <a:p>
            <a:r>
              <a:rPr lang="es-ES_tradnl" dirty="0"/>
              <a:t>Las dos principales áreas de aplicación de la turbinas de gas son la propulsión de aviones y la generación de energía eléctrica</a:t>
            </a:r>
            <a:r>
              <a:rPr lang="es-ES_tradnl" dirty="0" smtClean="0"/>
              <a:t>.</a:t>
            </a:r>
          </a:p>
          <a:p>
            <a:endParaRPr lang="es-ES_tradnl" dirty="0"/>
          </a:p>
        </p:txBody>
      </p:sp>
      <p:pic>
        <p:nvPicPr>
          <p:cNvPr id="4" name="Imagen 3"/>
          <p:cNvPicPr/>
          <p:nvPr/>
        </p:nvPicPr>
        <p:blipFill>
          <a:blip r:embed="rId2" cstate="print">
            <a:extLst>
              <a:ext uri="{28A0092B-C50C-407E-A947-70E740481C1C}">
                <a14:useLocalDpi xmlns:a14="http://schemas.microsoft.com/office/drawing/2010/main" val="0"/>
              </a:ext>
            </a:extLst>
          </a:blip>
          <a:stretch>
            <a:fillRect/>
          </a:stretch>
        </p:blipFill>
        <p:spPr>
          <a:xfrm>
            <a:off x="3563888" y="4221088"/>
            <a:ext cx="2808312" cy="2488191"/>
          </a:xfrm>
          <a:prstGeom prst="rect">
            <a:avLst/>
          </a:prstGeom>
        </p:spPr>
      </p:pic>
    </p:spTree>
    <p:extLst>
      <p:ext uri="{BB962C8B-B14F-4D97-AF65-F5344CB8AC3E}">
        <p14:creationId xmlns:p14="http://schemas.microsoft.com/office/powerpoint/2010/main" val="16972784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docProps/app.xml><?xml version="1.0" encoding="utf-8"?>
<Properties xmlns="http://schemas.openxmlformats.org/officeDocument/2006/extended-properties" xmlns:vt="http://schemas.openxmlformats.org/officeDocument/2006/docPropsVTypes">
  <Template>Parallax</Template>
  <TotalTime>4961</TotalTime>
  <Words>429</Words>
  <Application>Microsoft Macintosh PowerPoint</Application>
  <PresentationFormat>Presentación en pantalla (4:3)</PresentationFormat>
  <Paragraphs>46</Paragraphs>
  <Slides>11</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11</vt:i4>
      </vt:variant>
    </vt:vector>
  </HeadingPairs>
  <TitlesOfParts>
    <vt:vector size="14" baseType="lpstr">
      <vt:lpstr>Corbel</vt:lpstr>
      <vt:lpstr>Arial</vt:lpstr>
      <vt:lpstr>Parallax</vt:lpstr>
      <vt:lpstr>CICLO DE BRAYTON</vt:lpstr>
      <vt:lpstr>GEORGE BRAYTON</vt:lpstr>
      <vt:lpstr>Funcionamiento</vt:lpstr>
      <vt:lpstr>Presentación de PowerPoint</vt:lpstr>
      <vt:lpstr>CICLO ABIERTO</vt:lpstr>
      <vt:lpstr>CICLO CERRADO</vt:lpstr>
      <vt:lpstr>DIAGRAMAS T-S y P-V</vt:lpstr>
      <vt:lpstr>CICLO DE BRAYTON CON REGENERACION</vt:lpstr>
      <vt:lpstr>Eficiencia térmica </vt:lpstr>
      <vt:lpstr>Presentación de PowerPoint</vt:lpstr>
      <vt:lpstr>BIBLIOGRAFIA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CICLO DE BRAYTON</dc:title>
  <dc:creator>PC</dc:creator>
  <cp:lastModifiedBy>Usuario de Microsoft Office</cp:lastModifiedBy>
  <cp:revision>22</cp:revision>
  <dcterms:created xsi:type="dcterms:W3CDTF">2017-11-17T23:44:37Z</dcterms:created>
  <dcterms:modified xsi:type="dcterms:W3CDTF">2017-11-27T00:59:12Z</dcterms:modified>
</cp:coreProperties>
</file>

<file path=docProps/thumbnail.jpeg>
</file>